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5"/>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1BBB1D-2FF9-498C-9048-6F3F07B8E238}" type="datetimeFigureOut">
              <a:rPr lang="zh-TW" altLang="en-US" smtClean="0"/>
              <a:t>2010/7/14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40FF94-9534-41BA-B3B6-6D6EA2EB288B}"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79D32D16-B84F-4D34-B020-7A0331D9B711}" type="slidenum">
              <a:rPr lang="en-US" altLang="zh-TW" sz="1200"/>
              <a:pPr defTabSz="844550"/>
              <a:t>4</a:t>
            </a:fld>
            <a:endParaRPr lang="en-US" altLang="zh-TW" sz="1200"/>
          </a:p>
        </p:txBody>
      </p:sp>
      <p:sp>
        <p:nvSpPr>
          <p:cNvPr id="629763" name="Rectangle 2"/>
          <p:cNvSpPr>
            <a:spLocks noRot="1" noChangeArrowheads="1" noTextEdit="1"/>
          </p:cNvSpPr>
          <p:nvPr>
            <p:ph type="sldImg"/>
          </p:nvPr>
        </p:nvSpPr>
        <p:spPr>
          <a:ln/>
        </p:spPr>
      </p:sp>
      <p:sp>
        <p:nvSpPr>
          <p:cNvPr id="629764"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CC607B89-10BF-4CF2-92CB-E81114E34FEF}" type="slidenum">
              <a:rPr lang="en-US" altLang="zh-TW" sz="1200"/>
              <a:pPr defTabSz="844550"/>
              <a:t>13</a:t>
            </a:fld>
            <a:endParaRPr lang="en-US" altLang="zh-TW" sz="1200"/>
          </a:p>
        </p:txBody>
      </p:sp>
      <p:sp>
        <p:nvSpPr>
          <p:cNvPr id="630787" name="Rectangle 2"/>
          <p:cNvSpPr>
            <a:spLocks noRot="1" noChangeArrowheads="1" noTextEdit="1"/>
          </p:cNvSpPr>
          <p:nvPr>
            <p:ph type="sldImg"/>
          </p:nvPr>
        </p:nvSpPr>
        <p:spPr>
          <a:ln/>
        </p:spPr>
      </p:sp>
      <p:sp>
        <p:nvSpPr>
          <p:cNvPr id="630788"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29662437-338B-4387-A5B9-034DB67488E6}" type="slidenum">
              <a:rPr lang="en-US" altLang="zh-TW" sz="1200"/>
              <a:pPr defTabSz="844550"/>
              <a:t>14</a:t>
            </a:fld>
            <a:endParaRPr lang="en-US" altLang="zh-TW" sz="1200"/>
          </a:p>
        </p:txBody>
      </p:sp>
      <p:sp>
        <p:nvSpPr>
          <p:cNvPr id="631811" name="Rectangle 2"/>
          <p:cNvSpPr>
            <a:spLocks noRot="1" noChangeArrowheads="1" noTextEdit="1"/>
          </p:cNvSpPr>
          <p:nvPr>
            <p:ph type="sldImg"/>
          </p:nvPr>
        </p:nvSpPr>
        <p:spPr>
          <a:ln/>
        </p:spPr>
      </p:sp>
      <p:sp>
        <p:nvSpPr>
          <p:cNvPr id="631812"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955BC34B-E35E-4743-8B2F-AD331180D2B9}" type="slidenum">
              <a:rPr lang="en-US" altLang="zh-TW" sz="1200"/>
              <a:pPr defTabSz="844550"/>
              <a:t>15</a:t>
            </a:fld>
            <a:endParaRPr lang="en-US" altLang="zh-TW" sz="1200"/>
          </a:p>
        </p:txBody>
      </p:sp>
      <p:sp>
        <p:nvSpPr>
          <p:cNvPr id="632835" name="Rectangle 2"/>
          <p:cNvSpPr>
            <a:spLocks noRot="1" noChangeArrowheads="1" noTextEdit="1"/>
          </p:cNvSpPr>
          <p:nvPr>
            <p:ph type="sldImg"/>
          </p:nvPr>
        </p:nvSpPr>
        <p:spPr>
          <a:ln/>
        </p:spPr>
      </p:sp>
      <p:sp>
        <p:nvSpPr>
          <p:cNvPr id="632836"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D0F7F38D-4E27-4490-ADF4-2CB718FAB610}" type="slidenum">
              <a:rPr lang="en-US" altLang="zh-TW" sz="1200"/>
              <a:pPr defTabSz="844550"/>
              <a:t>16</a:t>
            </a:fld>
            <a:endParaRPr lang="en-US" altLang="zh-TW" sz="1200"/>
          </a:p>
        </p:txBody>
      </p:sp>
      <p:sp>
        <p:nvSpPr>
          <p:cNvPr id="633859" name="Rectangle 2"/>
          <p:cNvSpPr>
            <a:spLocks noRot="1" noChangeArrowheads="1" noTextEdit="1"/>
          </p:cNvSpPr>
          <p:nvPr>
            <p:ph type="sldImg"/>
          </p:nvPr>
        </p:nvSpPr>
        <p:spPr>
          <a:ln/>
        </p:spPr>
      </p:sp>
      <p:sp>
        <p:nvSpPr>
          <p:cNvPr id="633860"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7CE2A400-3E7F-4CA9-AF69-2A75D1A74734}" type="slidenum">
              <a:rPr lang="en-US" altLang="zh-TW" sz="1200"/>
              <a:pPr defTabSz="844550"/>
              <a:t>17</a:t>
            </a:fld>
            <a:endParaRPr lang="en-US" altLang="zh-TW" sz="1200"/>
          </a:p>
        </p:txBody>
      </p:sp>
      <p:sp>
        <p:nvSpPr>
          <p:cNvPr id="634883" name="Rectangle 2"/>
          <p:cNvSpPr>
            <a:spLocks noRot="1" noChangeArrowheads="1" noTextEdit="1"/>
          </p:cNvSpPr>
          <p:nvPr>
            <p:ph type="sldImg"/>
          </p:nvPr>
        </p:nvSpPr>
        <p:spPr>
          <a:ln/>
        </p:spPr>
      </p:sp>
      <p:sp>
        <p:nvSpPr>
          <p:cNvPr id="634884"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1" tIns="45716" rIns="91431" bIns="45716" anchor="b"/>
          <a:lstStyle/>
          <a:p>
            <a:pPr defTabSz="844550"/>
            <a:fld id="{F5D43D6E-D086-4FBB-8924-C1533F3D93BB}" type="slidenum">
              <a:rPr lang="en-US" altLang="zh-TW" sz="1200"/>
              <a:pPr defTabSz="844550"/>
              <a:t>20</a:t>
            </a:fld>
            <a:endParaRPr lang="en-US" altLang="zh-TW" sz="1200"/>
          </a:p>
        </p:txBody>
      </p:sp>
      <p:sp>
        <p:nvSpPr>
          <p:cNvPr id="635907" name="Rectangle 2"/>
          <p:cNvSpPr>
            <a:spLocks noRot="1" noChangeArrowheads="1" noTextEdit="1"/>
          </p:cNvSpPr>
          <p:nvPr>
            <p:ph type="sldImg"/>
          </p:nvPr>
        </p:nvSpPr>
        <p:spPr>
          <a:ln/>
        </p:spPr>
      </p:sp>
      <p:sp>
        <p:nvSpPr>
          <p:cNvPr id="635908" name="Rectangle 3"/>
          <p:cNvSpPr>
            <a:spLocks noGrp="1" noChangeArrowheads="1"/>
          </p:cNvSpPr>
          <p:nvPr>
            <p:ph type="body" idx="1"/>
          </p:nvPr>
        </p:nvSpPr>
        <p:spPr>
          <a:noFill/>
          <a:ln/>
        </p:spPr>
        <p:txBody>
          <a:bodyPr lIns="91431" tIns="45716" rIns="91431" bIns="45716"/>
          <a:lstStyle/>
          <a:p>
            <a:pPr>
              <a:spcBef>
                <a:spcPct val="0"/>
              </a:spcBef>
            </a:pPr>
            <a:r>
              <a:rPr lang="en-US" altLang="zh-TW" smtClean="0"/>
              <a:t>56</a:t>
            </a:r>
            <a:r>
              <a:rPr lang="zh-TW" altLang="en-US" smtClean="0"/>
              <a:t>萬到</a:t>
            </a:r>
            <a:r>
              <a:rPr lang="en-US" altLang="zh-TW" smtClean="0"/>
              <a:t>46</a:t>
            </a:r>
            <a:r>
              <a:rPr lang="zh-TW" altLang="en-US" smtClean="0"/>
              <a:t>億</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chart">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476250" y="1268413"/>
            <a:ext cx="8229600" cy="4495800"/>
          </a:xfrm>
        </p:spPr>
        <p:txBody>
          <a:bodyPr/>
          <a:lstStyle/>
          <a:p>
            <a:pPr lvl="0"/>
            <a:endParaRPr lang="zh-TW"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25F242AA-B556-4DC1-ADB5-5A30B8B308E8}"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E11D0E47-BFC6-4EBE-9BA9-00A9B4B8DB36}"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704C9507-C192-4B87-B763-0841CC3F9555}"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22960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76250" y="1268413"/>
            <a:ext cx="8229600" cy="4495800"/>
          </a:xfrm>
        </p:spPr>
        <p:txBody>
          <a:bodyPr/>
          <a:lstStyle/>
          <a:p>
            <a:pPr lvl="0"/>
            <a:endParaRPr lang="zh-TW" altLang="en-US" noProof="0" smtClean="0"/>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ACB7C39-8E3C-4297-BF16-C348ACD73E1D}"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76250" y="0"/>
            <a:ext cx="8229600" cy="576421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871C2497-F22C-4E1E-941F-1CCDBFB37AB7}"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mailto:lgg@cs.ntust.edu.tw" TargetMode="External"/><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7"/>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8"/>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2600" y="495300"/>
            <a:ext cx="8229600" cy="1143000"/>
          </a:xfrm>
        </p:spPr>
        <p:txBody>
          <a:bodyPr/>
          <a:lstStyle/>
          <a:p>
            <a:pPr>
              <a:defRPr/>
            </a:pPr>
            <a:r>
              <a:rPr lang="zh-TW" altLang="zh-TW" dirty="0" smtClean="0"/>
              <a:t>專案管理經驗知識移轉之個案探討</a:t>
            </a:r>
            <a:br>
              <a:rPr lang="zh-TW" altLang="zh-TW" dirty="0" smtClean="0"/>
            </a:br>
            <a:r>
              <a:rPr lang="zh-TW" altLang="zh-TW" dirty="0" smtClean="0"/>
              <a:t>以</a:t>
            </a:r>
            <a:r>
              <a:rPr lang="en-US" altLang="zh-TW" dirty="0" smtClean="0"/>
              <a:t>D</a:t>
            </a:r>
            <a:r>
              <a:rPr lang="zh-TW" altLang="zh-TW" dirty="0" smtClean="0"/>
              <a:t>公司系統開發專案為例</a:t>
            </a:r>
            <a:br>
              <a:rPr lang="zh-TW" altLang="zh-TW" dirty="0" smtClean="0"/>
            </a:br>
            <a:endParaRPr lang="zh-TW" altLang="en-US" dirty="0"/>
          </a:p>
        </p:txBody>
      </p:sp>
      <p:sp>
        <p:nvSpPr>
          <p:cNvPr id="4" name="投影片編號版面配置區 3"/>
          <p:cNvSpPr>
            <a:spLocks noGrp="1"/>
          </p:cNvSpPr>
          <p:nvPr>
            <p:ph type="sldNum" sz="quarter" idx="12"/>
          </p:nvPr>
        </p:nvSpPr>
        <p:spPr/>
        <p:txBody>
          <a:bodyPr/>
          <a:lstStyle/>
          <a:p>
            <a:pPr>
              <a:defRPr/>
            </a:pPr>
            <a:fld id="{B339B4DE-DCEB-4495-9CE7-D4324DA0530A}" type="slidenum">
              <a:rPr lang="en-US" altLang="zh-TW" smtClean="0"/>
              <a:pPr>
                <a:defRPr/>
              </a:pPr>
              <a:t>1</a:t>
            </a:fld>
            <a:endParaRPr lang="en-US" altLang="zh-TW"/>
          </a:p>
        </p:txBody>
      </p:sp>
      <p:pic>
        <p:nvPicPr>
          <p:cNvPr id="446468" name="Picture 2" descr="研究架構_Y90528_B"/>
          <p:cNvPicPr>
            <a:picLocks noChangeAspect="1" noChangeArrowheads="1"/>
          </p:cNvPicPr>
          <p:nvPr/>
        </p:nvPicPr>
        <p:blipFill>
          <a:blip r:embed="rId2"/>
          <a:srcRect/>
          <a:stretch>
            <a:fillRect/>
          </a:stretch>
        </p:blipFill>
        <p:spPr bwMode="auto">
          <a:xfrm>
            <a:off x="615950" y="1828800"/>
            <a:ext cx="8045450" cy="422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投影片編號版面配置區 5"/>
          <p:cNvSpPr>
            <a:spLocks noGrp="1"/>
          </p:cNvSpPr>
          <p:nvPr>
            <p:ph type="sldNum" sz="quarter" idx="12"/>
          </p:nvPr>
        </p:nvSpPr>
        <p:spPr/>
        <p:txBody>
          <a:bodyPr/>
          <a:lstStyle/>
          <a:p>
            <a:pPr>
              <a:defRPr/>
            </a:pPr>
            <a:fld id="{CF3756EA-572F-4F84-A2BF-4469360600A4}" type="slidenum">
              <a:rPr lang="en-US" altLang="zh-TW"/>
              <a:pPr>
                <a:defRPr/>
              </a:pPr>
              <a:t>10</a:t>
            </a:fld>
            <a:r>
              <a:rPr lang="en-US" altLang="zh-TW"/>
              <a:t>/53</a:t>
            </a:r>
            <a:endParaRPr lang="zh-TW" altLang="en-US"/>
          </a:p>
        </p:txBody>
      </p:sp>
      <p:graphicFrame>
        <p:nvGraphicFramePr>
          <p:cNvPr id="408578" name="Group 2"/>
          <p:cNvGraphicFramePr>
            <a:graphicFrameLocks noGrp="1"/>
          </p:cNvGraphicFramePr>
          <p:nvPr/>
        </p:nvGraphicFramePr>
        <p:xfrm>
          <a:off x="304800" y="1028700"/>
          <a:ext cx="8667750" cy="5398135"/>
        </p:xfrm>
        <a:graphic>
          <a:graphicData uri="http://schemas.openxmlformats.org/drawingml/2006/table">
            <a:tbl>
              <a:tblPr/>
              <a:tblGrid>
                <a:gridCol w="755650"/>
                <a:gridCol w="1322388"/>
                <a:gridCol w="1889125"/>
                <a:gridCol w="4700587"/>
              </a:tblGrid>
              <a:tr h="439738">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階段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名稱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知識表現形式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操作型定義</a:t>
                      </a:r>
                      <a:endPar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以發展專案管理計畫書為例</a:t>
                      </a: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460375">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完全忽視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知識不存在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完全不知道有發展專案管理計畫這件事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33463">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完全人工</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主要為內隱</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知識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自己隱約知道如果專案執行前能事先約定好一些事情對專案管理會有幫助</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但無法清楚說清楚要約定哪些事項</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已經知道但還沒具象化</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endPar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47800">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自覺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主要為內隱</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知識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自己在執行專案時</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會依自己以往的經驗知道在專案開始前時事先針對範疇</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時程</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預算</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品質等專案管理項目進行規劃及安排</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不會走一步算一步 </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已經有經驗但還沒整理出來</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endPar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87463">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衡量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將發現的知識</a:t>
                      </a:r>
                    </a:p>
                    <a:p>
                      <a:pPr marL="342900" marR="0" lvl="0" indent="-34290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寫下來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將自己先前發展專案管理計畫的心得記錄下來</a:t>
                      </a:r>
                      <a:r>
                        <a:rPr kumimoji="0" lang="en-US" altLang="zh-TW"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條列應該規劃的項目及該項目對後續專案管理的影響</a:t>
                      </a:r>
                      <a:r>
                        <a:rPr kumimoji="0" lang="en-US" altLang="zh-TW"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cs typeface="Times New Roman" pitchFamily="18" charset="0"/>
                        </a:rPr>
                        <a:t>以做為自己未來執行專案的參考 </a:t>
                      </a:r>
                      <a:r>
                        <a:rPr kumimoji="0" lang="en-US" altLang="zh-TW" sz="2000" b="1" i="0" u="none" strike="noStrike" cap="none" normalizeH="0" baseline="0" dirty="0" smtClean="0">
                          <a:ln>
                            <a:noFill/>
                          </a:ln>
                          <a:solidFill>
                            <a:srgbClr val="CC3300"/>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rgbClr val="CC3300"/>
                          </a:solidFill>
                          <a:effectLst/>
                          <a:latin typeface="標楷體" pitchFamily="65" charset="-120"/>
                          <a:ea typeface="標楷體" pitchFamily="65" charset="-120"/>
                          <a:cs typeface="Times New Roman" pitchFamily="18" charset="0"/>
                        </a:rPr>
                        <a:t>自己有心得筆記</a:t>
                      </a:r>
                      <a:r>
                        <a:rPr kumimoji="0" lang="en-US" altLang="zh-TW" sz="2000" b="1" i="0" u="none" strike="noStrike" cap="none" normalizeH="0" baseline="0" dirty="0" smtClean="0">
                          <a:ln>
                            <a:noFill/>
                          </a:ln>
                          <a:solidFill>
                            <a:srgbClr val="CC3300"/>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08614" name="Rectangle 38"/>
          <p:cNvSpPr>
            <a:spLocks noGrp="1"/>
          </p:cNvSpPr>
          <p:nvPr>
            <p:ph type="title"/>
          </p:nvPr>
        </p:nvSpPr>
        <p:spPr>
          <a:xfrm>
            <a:off x="438150" y="139700"/>
            <a:ext cx="8229600" cy="808038"/>
          </a:xfrm>
        </p:spPr>
        <p:txBody>
          <a:bodyPr/>
          <a:lstStyle/>
          <a:p>
            <a:pPr>
              <a:defRPr/>
            </a:pPr>
            <a:r>
              <a:rPr lang="en-US" altLang="zh-TW" sz="4400" dirty="0" smtClean="0"/>
              <a:t>Bohn’s </a:t>
            </a:r>
            <a:r>
              <a:rPr lang="zh-TW" altLang="en-US" sz="4400" dirty="0" smtClean="0"/>
              <a:t>知識階段的操作型定義</a:t>
            </a:r>
            <a:endParaRPr lang="en-US" altLang="zh-TW" sz="4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投影片編號版面配置區 5"/>
          <p:cNvSpPr>
            <a:spLocks noGrp="1"/>
          </p:cNvSpPr>
          <p:nvPr>
            <p:ph type="sldNum" sz="quarter" idx="12"/>
          </p:nvPr>
        </p:nvSpPr>
        <p:spPr/>
        <p:txBody>
          <a:bodyPr/>
          <a:lstStyle/>
          <a:p>
            <a:pPr>
              <a:defRPr/>
            </a:pPr>
            <a:fld id="{A2382F72-56C3-4AE8-8FA5-EB42BB05CB9B}" type="slidenum">
              <a:rPr lang="en-US" altLang="zh-TW"/>
              <a:pPr>
                <a:defRPr/>
              </a:pPr>
              <a:t>11</a:t>
            </a:fld>
            <a:r>
              <a:rPr lang="en-US" altLang="zh-TW"/>
              <a:t>/53</a:t>
            </a:r>
            <a:endParaRPr lang="zh-TW" altLang="en-US"/>
          </a:p>
        </p:txBody>
      </p:sp>
      <p:graphicFrame>
        <p:nvGraphicFramePr>
          <p:cNvPr id="409602" name="Group 2"/>
          <p:cNvGraphicFramePr>
            <a:graphicFrameLocks noGrp="1"/>
          </p:cNvGraphicFramePr>
          <p:nvPr>
            <p:ph idx="1"/>
          </p:nvPr>
        </p:nvGraphicFramePr>
        <p:xfrm>
          <a:off x="393700" y="317500"/>
          <a:ext cx="8534400" cy="5989320"/>
        </p:xfrm>
        <a:graphic>
          <a:graphicData uri="http://schemas.openxmlformats.org/drawingml/2006/table">
            <a:tbl>
              <a:tblPr/>
              <a:tblGrid>
                <a:gridCol w="827088"/>
                <a:gridCol w="1104900"/>
                <a:gridCol w="1860550"/>
                <a:gridCol w="4741862"/>
              </a:tblGrid>
              <a:tr h="533400">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階段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名稱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知識表現形式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操作型定義</a:t>
                      </a:r>
                      <a:endPar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以發展專案管理計畫書為例</a:t>
                      </a: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1371600">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控制</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平均值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將知識寫下並實際體會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自己已經開始整理專案管理計畫中諸如範疇</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時程</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成本等每個項目在發展時的製作重點及注意事項</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並能對同事分享相關專案管理計畫發展技巧</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開始非正式的分享心得</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47800">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能產生流程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硬體說明書或操作手冊</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已經整理出專案管理計畫的範本及製作步驟與要點</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 </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同時透過主管確認有其參考性將其納入部門的標準範本及作業程序文件中</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rPr>
                        <a:t>已經能產生範本</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rPr>
                        <a:t>照表操課</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14400">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敘述流程特徵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計量的、實驗出的公式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rPr>
                        <a:t>為了使前述發展的專案管理計畫書範本及製作程序能更符合不同類型專案的特性</a:t>
                      </a:r>
                      <a:r>
                        <a:rPr kumimoji="0" lang="en-US" altLang="zh-TW" sz="2000" b="1" i="0" u="none" strike="noStrike" cap="none" normalizeH="0" baseline="0" dirty="0" smtClean="0">
                          <a:ln>
                            <a:noFill/>
                          </a:ln>
                          <a:solidFill>
                            <a:schemeClr val="tx2"/>
                          </a:solidFill>
                          <a:effectLst/>
                          <a:latin typeface="Arial" pitchFamily="34" charset="0"/>
                          <a:ea typeface="標楷體" pitchFamily="65" charset="-120"/>
                        </a:rPr>
                        <a:t>(ex.</a:t>
                      </a:r>
                      <a:r>
                        <a:rPr kumimoji="0" lang="zh-TW" altLang="en-US" sz="2000" b="1" i="0" u="none" strike="noStrike" cap="none" normalizeH="0" baseline="0" dirty="0" smtClean="0">
                          <a:ln>
                            <a:noFill/>
                          </a:ln>
                          <a:solidFill>
                            <a:schemeClr val="tx2"/>
                          </a:solidFill>
                          <a:effectLst/>
                          <a:latin typeface="Arial" pitchFamily="34" charset="0"/>
                          <a:ea typeface="標楷體" pitchFamily="65" charset="-120"/>
                        </a:rPr>
                        <a:t>新開發案</a:t>
                      </a:r>
                      <a:r>
                        <a:rPr kumimoji="0" lang="en-US" altLang="zh-TW" sz="2000" b="1" i="0" u="none" strike="noStrike" cap="none" normalizeH="0" baseline="0" dirty="0" smtClean="0">
                          <a:ln>
                            <a:noFill/>
                          </a:ln>
                          <a:solidFill>
                            <a:schemeClr val="tx2"/>
                          </a:solidFill>
                          <a:effectLst/>
                          <a:latin typeface="Arial" pitchFamily="34" charset="0"/>
                          <a:ea typeface="標楷體" pitchFamily="65" charset="-120"/>
                        </a:rPr>
                        <a:t>, </a:t>
                      </a:r>
                      <a:r>
                        <a:rPr kumimoji="0" lang="zh-TW" altLang="en-US" sz="2000" b="1" i="0" u="none" strike="noStrike" cap="none" normalizeH="0" baseline="0" dirty="0" smtClean="0">
                          <a:ln>
                            <a:noFill/>
                          </a:ln>
                          <a:solidFill>
                            <a:schemeClr val="tx2"/>
                          </a:solidFill>
                          <a:effectLst/>
                          <a:latin typeface="Arial" pitchFamily="34" charset="0"/>
                          <a:ea typeface="標楷體" pitchFamily="65" charset="-120"/>
                        </a:rPr>
                        <a:t>舊案翻新案</a:t>
                      </a:r>
                      <a:r>
                        <a:rPr kumimoji="0" lang="en-US" altLang="zh-TW" sz="2000" b="1" i="0" u="none" strike="noStrike" cap="none" normalizeH="0" baseline="0" dirty="0" smtClean="0">
                          <a:ln>
                            <a:noFill/>
                          </a:ln>
                          <a:solidFill>
                            <a:schemeClr val="tx2"/>
                          </a:solidFill>
                          <a:effectLst/>
                          <a:latin typeface="Arial" pitchFamily="34" charset="0"/>
                          <a:ea typeface="標楷體" pitchFamily="65" charset="-120"/>
                        </a:rPr>
                        <a:t>, </a:t>
                      </a:r>
                      <a:r>
                        <a:rPr kumimoji="0" lang="zh-TW" altLang="en-US" sz="2000" b="1" i="0" u="none" strike="noStrike" cap="none" normalizeH="0" baseline="0" dirty="0" smtClean="0">
                          <a:ln>
                            <a:noFill/>
                          </a:ln>
                          <a:solidFill>
                            <a:schemeClr val="tx2"/>
                          </a:solidFill>
                          <a:effectLst/>
                          <a:latin typeface="Arial" pitchFamily="34" charset="0"/>
                          <a:ea typeface="標楷體" pitchFamily="65" charset="-120"/>
                        </a:rPr>
                        <a:t>維護案</a:t>
                      </a:r>
                      <a:r>
                        <a:rPr kumimoji="0" lang="en-US" altLang="zh-TW" sz="2000" b="1" i="0" u="none" strike="noStrike" cap="none" normalizeH="0" baseline="0" dirty="0" smtClean="0">
                          <a:ln>
                            <a:noFill/>
                          </a:ln>
                          <a:solidFill>
                            <a:schemeClr val="tx2"/>
                          </a:solidFill>
                          <a:effectLst/>
                          <a:latin typeface="Arial" pitchFamily="34" charset="0"/>
                          <a:ea typeface="標楷體" pitchFamily="65" charset="-120"/>
                        </a:rPr>
                        <a:t>)</a:t>
                      </a: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rPr>
                        <a:t>的需求</a:t>
                      </a:r>
                      <a:r>
                        <a:rPr kumimoji="0" lang="en-US" altLang="zh-TW" sz="2000" b="1" i="0" u="none" strike="noStrike" cap="none" normalizeH="0" baseline="0" dirty="0" smtClean="0">
                          <a:ln>
                            <a:noFill/>
                          </a:ln>
                          <a:solidFill>
                            <a:schemeClr val="tx2"/>
                          </a:solidFill>
                          <a:effectLst/>
                          <a:latin typeface="標楷體" pitchFamily="65" charset="-120"/>
                          <a:ea typeface="標楷體" pitchFamily="65" charset="-120"/>
                        </a:rPr>
                        <a:t>,</a:t>
                      </a: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rPr>
                        <a:t>開始將原先的範本及製作要點依不同類型專案加以細分</a:t>
                      </a:r>
                      <a:r>
                        <a:rPr kumimoji="0" lang="en-US" altLang="zh-TW" sz="2000" b="1" i="0" u="none" strike="noStrike" cap="none" normalizeH="0" baseline="0" dirty="0" smtClean="0">
                          <a:ln>
                            <a:noFill/>
                          </a:ln>
                          <a:solidFill>
                            <a:schemeClr val="tx2"/>
                          </a:solidFill>
                          <a:effectLst/>
                          <a:latin typeface="標楷體" pitchFamily="65" charset="-120"/>
                          <a:ea typeface="標楷體" pitchFamily="65" charset="-120"/>
                        </a:rPr>
                        <a:t>,</a:t>
                      </a:r>
                      <a:r>
                        <a:rPr kumimoji="0" lang="zh-TW" altLang="en-US" sz="2000" b="1" i="0" u="none" strike="noStrike" cap="none" normalizeH="0" baseline="0" dirty="0" smtClean="0">
                          <a:ln>
                            <a:noFill/>
                          </a:ln>
                          <a:solidFill>
                            <a:schemeClr val="tx2"/>
                          </a:solidFill>
                          <a:effectLst/>
                          <a:latin typeface="標楷體" pitchFamily="65" charset="-120"/>
                          <a:ea typeface="標楷體" pitchFamily="65" charset="-120"/>
                        </a:rPr>
                        <a:t>並整理出適用於不同類型專案的範本及最佳實務案例</a:t>
                      </a:r>
                      <a:r>
                        <a:rPr kumimoji="0" lang="en-US" altLang="zh-TW" sz="2000" b="1" i="0" u="none" strike="noStrike" cap="none" normalizeH="0" baseline="0" dirty="0" smtClean="0">
                          <a:ln>
                            <a:noFill/>
                          </a:ln>
                          <a:solidFill>
                            <a:schemeClr val="tx2"/>
                          </a:solidFill>
                          <a:effectLst/>
                          <a:latin typeface="標楷體" pitchFamily="65" charset="-120"/>
                          <a:ea typeface="標楷體" pitchFamily="65" charset="-12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dirty="0" smtClean="0">
                          <a:ln>
                            <a:noFill/>
                          </a:ln>
                          <a:solidFill>
                            <a:srgbClr val="CC3300"/>
                          </a:solidFill>
                          <a:effectLst/>
                          <a:latin typeface="標楷體" pitchFamily="65" charset="-120"/>
                          <a:ea typeface="標楷體" pitchFamily="65" charset="-120"/>
                        </a:rPr>
                        <a:t>(</a:t>
                      </a:r>
                      <a:r>
                        <a:rPr kumimoji="0" lang="zh-TW" altLang="en-US" sz="2000" b="1" i="0" u="none" strike="noStrike" cap="none" normalizeH="0" baseline="0" dirty="0" smtClean="0">
                          <a:ln>
                            <a:noFill/>
                          </a:ln>
                          <a:solidFill>
                            <a:srgbClr val="CC3300"/>
                          </a:solidFill>
                          <a:effectLst/>
                          <a:latin typeface="標楷體" pitchFamily="65" charset="-120"/>
                          <a:ea typeface="標楷體" pitchFamily="65" charset="-120"/>
                        </a:rPr>
                        <a:t>能套用合適的參考範本及程序</a:t>
                      </a:r>
                      <a:r>
                        <a:rPr kumimoji="0" lang="en-US" altLang="zh-TW" sz="2000" b="1" i="0" u="none" strike="noStrike" cap="none" normalizeH="0" baseline="0" dirty="0" smtClean="0">
                          <a:ln>
                            <a:noFill/>
                          </a:ln>
                          <a:solidFill>
                            <a:srgbClr val="CC3300"/>
                          </a:solidFill>
                          <a:effectLst/>
                          <a:latin typeface="標楷體" pitchFamily="65" charset="-120"/>
                          <a:ea typeface="標楷體" pitchFamily="65" charset="-12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投影片編號版面配置區 5"/>
          <p:cNvSpPr>
            <a:spLocks noGrp="1"/>
          </p:cNvSpPr>
          <p:nvPr>
            <p:ph type="sldNum" sz="quarter" idx="12"/>
          </p:nvPr>
        </p:nvSpPr>
        <p:spPr/>
        <p:txBody>
          <a:bodyPr/>
          <a:lstStyle/>
          <a:p>
            <a:pPr>
              <a:defRPr/>
            </a:pPr>
            <a:fld id="{BEA1C56F-0FCA-4280-A68F-F0180865BC56}" type="slidenum">
              <a:rPr lang="en-US" altLang="zh-TW"/>
              <a:pPr>
                <a:defRPr/>
              </a:pPr>
              <a:t>12</a:t>
            </a:fld>
            <a:r>
              <a:rPr lang="en-US" altLang="zh-TW"/>
              <a:t>/53</a:t>
            </a:r>
            <a:endParaRPr lang="zh-TW" altLang="en-US"/>
          </a:p>
        </p:txBody>
      </p:sp>
      <p:graphicFrame>
        <p:nvGraphicFramePr>
          <p:cNvPr id="410626" name="Group 2"/>
          <p:cNvGraphicFramePr>
            <a:graphicFrameLocks noGrp="1"/>
          </p:cNvGraphicFramePr>
          <p:nvPr>
            <p:ph idx="1"/>
          </p:nvPr>
        </p:nvGraphicFramePr>
        <p:xfrm>
          <a:off x="533400" y="838200"/>
          <a:ext cx="8229600" cy="4851718"/>
        </p:xfrm>
        <a:graphic>
          <a:graphicData uri="http://schemas.openxmlformats.org/drawingml/2006/table">
            <a:tbl>
              <a:tblPr/>
              <a:tblGrid>
                <a:gridCol w="844550"/>
                <a:gridCol w="1128713"/>
                <a:gridCol w="1900237"/>
                <a:gridCol w="4356100"/>
              </a:tblGrid>
              <a:tr h="477838">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階段</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名稱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知識表現形式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操作型定義</a:t>
                      </a:r>
                      <a:endPar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以發展專案管理計畫書為例</a:t>
                      </a:r>
                      <a:r>
                        <a:rPr kumimoji="0" lang="en-US" altLang="zh-TW" sz="2000" b="1" i="0" u="none" strike="noStrike" cap="none" normalizeH="0" baseline="0" dirty="0" smtClean="0">
                          <a:ln>
                            <a:noFill/>
                          </a:ln>
                          <a:solidFill>
                            <a:schemeClr val="bg2"/>
                          </a:solidFill>
                          <a:effectLst/>
                          <a:latin typeface="標楷體" pitchFamily="65" charset="-120"/>
                          <a:ea typeface="標楷體" pitchFamily="65" charset="-12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2424113">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知道</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為什麼</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程序、方法論、演算法或科學的形式</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已經熟悉不同專案類型的專案管理計劃範本及程序項目</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可以清楚掌握每個細項的管理精神及實務操作要點</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 </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並在每個專案執行時依據該專案的特性對範本或操作程序做出適切的調整及修正</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rPr>
                        <a:t>讓專案管理計畫的功能充分發揮</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rPr>
                        <a:t>會依管理精神及專案特性自行調整</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rPr>
                        <a:t> 同時產生效益</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rPr>
                        <a:t>)</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6038">
                <a:tc>
                  <a:txBody>
                    <a:bodyPr/>
                    <a:lstStyle/>
                    <a:p>
                      <a:pPr marL="0" marR="0" lvl="0" indent="0" algn="ctr"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chemeClr val="tx2"/>
                          </a:solidFill>
                          <a:effectLst/>
                          <a:latin typeface="Arial" pitchFamily="34" charset="0"/>
                          <a:ea typeface="標楷體" pitchFamily="65" charset="-120"/>
                          <a:cs typeface="Times New Roman" pitchFamily="18"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完整的知識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無法達到，但是可以不斷地朝此接近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已經完全融會貫通</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 </a:t>
                      </a:r>
                      <a:r>
                        <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即使不參考任何範本也能製作出符合特定專案需求的專案管理計畫書。</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r>
                        <a:rPr kumimoji="0" lang="zh-TW" altLang="en-US"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完全融會貫通</a:t>
                      </a:r>
                      <a:r>
                        <a:rPr kumimoji="0" lang="en-US" altLang="zh-TW" sz="2000" b="1" i="0" u="none" strike="noStrike" cap="none" normalizeH="0" baseline="0" smtClean="0">
                          <a:ln>
                            <a:noFill/>
                          </a:ln>
                          <a:solidFill>
                            <a:srgbClr val="CC3300"/>
                          </a:solidFill>
                          <a:effectLst/>
                          <a:latin typeface="標楷體" pitchFamily="65" charset="-120"/>
                          <a:ea typeface="標楷體" pitchFamily="65" charset="-120"/>
                          <a:cs typeface="Times New Roman" pitchFamily="18" charset="0"/>
                        </a:rPr>
                        <a:t>)</a:t>
                      </a:r>
                      <a:r>
                        <a:rPr kumimoji="0" lang="en-US" altLang="zh-TW"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rPr>
                        <a:t> </a:t>
                      </a:r>
                      <a:endParaRPr kumimoji="0" lang="zh-TW" altLang="en-US" sz="2000" b="1" i="0" u="none" strike="noStrike" cap="none" normalizeH="0" baseline="0" smtClean="0">
                        <a:ln>
                          <a:noFill/>
                        </a:ln>
                        <a:solidFill>
                          <a:schemeClr val="tx2"/>
                        </a:solidFill>
                        <a:effectLst/>
                        <a:latin typeface="標楷體" pitchFamily="65" charset="-120"/>
                        <a:ea typeface="標楷體" pitchFamily="65" charset="-12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9140408C-5978-4ADC-9554-AAF6F2FED868}" type="slidenum">
              <a:rPr lang="en-US" altLang="zh-TW"/>
              <a:pPr>
                <a:defRPr/>
              </a:pPr>
              <a:t>13</a:t>
            </a:fld>
            <a:r>
              <a:rPr lang="en-US" altLang="zh-TW"/>
              <a:t>/53</a:t>
            </a:r>
            <a:endParaRPr lang="zh-TW" altLang="en-US"/>
          </a:p>
        </p:txBody>
      </p:sp>
      <p:sp>
        <p:nvSpPr>
          <p:cNvPr id="9" name="標題 1"/>
          <p:cNvSpPr txBox="1">
            <a:spLocks/>
          </p:cNvSpPr>
          <p:nvPr/>
        </p:nvSpPr>
        <p:spPr bwMode="auto">
          <a:xfrm>
            <a:off x="615950" y="13970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成員知識階段調查</a:t>
            </a:r>
            <a:endParaRPr lang="zh-TW" altLang="en-US" sz="4400" b="1" dirty="0">
              <a:solidFill>
                <a:srgbClr val="CC3300"/>
              </a:solidFill>
              <a:effectLst>
                <a:outerShdw blurRad="38100" dist="38100" dir="2700000" algn="tl">
                  <a:srgbClr val="C0C0C0"/>
                </a:outerShdw>
              </a:effectLst>
            </a:endParaRPr>
          </a:p>
        </p:txBody>
      </p:sp>
      <p:pic>
        <p:nvPicPr>
          <p:cNvPr id="458756" name="Picture 3"/>
          <p:cNvPicPr>
            <a:picLocks noChangeAspect="1" noChangeArrowheads="1"/>
          </p:cNvPicPr>
          <p:nvPr/>
        </p:nvPicPr>
        <p:blipFill>
          <a:blip r:embed="rId3"/>
          <a:srcRect/>
          <a:stretch>
            <a:fillRect/>
          </a:stretch>
        </p:blipFill>
        <p:spPr bwMode="auto">
          <a:xfrm>
            <a:off x="215900" y="895350"/>
            <a:ext cx="8686800" cy="5594350"/>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5"/>
          <p:cNvSpPr>
            <a:spLocks noGrp="1"/>
          </p:cNvSpPr>
          <p:nvPr>
            <p:ph type="sldNum" sz="quarter" idx="12"/>
          </p:nvPr>
        </p:nvSpPr>
        <p:spPr>
          <a:xfrm>
            <a:off x="6540500" y="5880100"/>
            <a:ext cx="2133600" cy="457200"/>
          </a:xfrm>
        </p:spPr>
        <p:txBody>
          <a:bodyPr/>
          <a:lstStyle/>
          <a:p>
            <a:pPr>
              <a:defRPr/>
            </a:pPr>
            <a:fld id="{8C43ED69-3BB8-4504-848B-9F84A772DD49}" type="slidenum">
              <a:rPr lang="en-US" altLang="zh-TW"/>
              <a:pPr>
                <a:defRPr/>
              </a:pPr>
              <a:t>14</a:t>
            </a:fld>
            <a:r>
              <a:rPr lang="en-US" altLang="zh-TW"/>
              <a:t>/53</a:t>
            </a:r>
            <a:endParaRPr lang="zh-TW" altLang="en-US"/>
          </a:p>
        </p:txBody>
      </p:sp>
      <p:sp>
        <p:nvSpPr>
          <p:cNvPr id="9" name="標題 1"/>
          <p:cNvSpPr txBox="1">
            <a:spLocks/>
          </p:cNvSpPr>
          <p:nvPr/>
        </p:nvSpPr>
        <p:spPr bwMode="auto">
          <a:xfrm>
            <a:off x="482600" y="18415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組織知識階段評量</a:t>
            </a:r>
            <a:endParaRPr lang="zh-TW" altLang="en-US" sz="4400" b="1" dirty="0">
              <a:solidFill>
                <a:srgbClr val="CC3300"/>
              </a:solidFill>
              <a:effectLst>
                <a:outerShdw blurRad="38100" dist="38100" dir="2700000" algn="tl">
                  <a:srgbClr val="C0C0C0"/>
                </a:outerShdw>
              </a:effectLst>
            </a:endParaRPr>
          </a:p>
        </p:txBody>
      </p:sp>
      <p:pic>
        <p:nvPicPr>
          <p:cNvPr id="459780" name="Picture 3"/>
          <p:cNvPicPr>
            <a:picLocks noChangeAspect="1" noChangeArrowheads="1"/>
          </p:cNvPicPr>
          <p:nvPr/>
        </p:nvPicPr>
        <p:blipFill>
          <a:blip r:embed="rId3"/>
          <a:srcRect/>
          <a:stretch>
            <a:fillRect/>
          </a:stretch>
        </p:blipFill>
        <p:spPr bwMode="auto">
          <a:xfrm>
            <a:off x="749300" y="850900"/>
            <a:ext cx="7696200" cy="5562600"/>
          </a:xfrm>
          <a:prstGeom prst="rect">
            <a:avLst/>
          </a:prstGeom>
          <a:noFill/>
          <a:ln w="9525" algn="ctr">
            <a:noFill/>
            <a:miter lim="800000"/>
            <a:headEnd/>
            <a:tailEnd/>
          </a:ln>
        </p:spPr>
      </p:pic>
      <p:sp>
        <p:nvSpPr>
          <p:cNvPr id="371716" name="Rectangle 4"/>
          <p:cNvSpPr>
            <a:spLocks noChangeArrowheads="1"/>
          </p:cNvSpPr>
          <p:nvPr/>
        </p:nvSpPr>
        <p:spPr bwMode="auto">
          <a:xfrm>
            <a:off x="2806700" y="850900"/>
            <a:ext cx="533400" cy="5638800"/>
          </a:xfrm>
          <a:prstGeom prst="rect">
            <a:avLst/>
          </a:prstGeom>
          <a:noFill/>
          <a:ln w="25400" algn="ctr">
            <a:solidFill>
              <a:srgbClr val="FF0000"/>
            </a:solidFill>
            <a:miter lim="800000"/>
            <a:headEnd/>
            <a:tailEnd/>
          </a:ln>
        </p:spPr>
        <p:txBody>
          <a:bodyPr wrap="none" anchor="ctr"/>
          <a:lstStyle/>
          <a:p>
            <a:endParaRPr lang="zh-TW" altLang="en-US"/>
          </a:p>
        </p:txBody>
      </p:sp>
      <p:sp>
        <p:nvSpPr>
          <p:cNvPr id="371717" name="Rectangle 5"/>
          <p:cNvSpPr>
            <a:spLocks noChangeArrowheads="1"/>
          </p:cNvSpPr>
          <p:nvPr/>
        </p:nvSpPr>
        <p:spPr bwMode="auto">
          <a:xfrm>
            <a:off x="5321300" y="850900"/>
            <a:ext cx="2286000" cy="5638800"/>
          </a:xfrm>
          <a:prstGeom prst="rect">
            <a:avLst/>
          </a:prstGeom>
          <a:noFill/>
          <a:ln w="25400" algn="ctr">
            <a:solidFill>
              <a:srgbClr val="0000FF"/>
            </a:solidFill>
            <a:miter lim="800000"/>
            <a:headEnd/>
            <a:tailEnd/>
          </a:ln>
        </p:spPr>
        <p:txBody>
          <a:bodyPr wrap="none" anchor="ctr"/>
          <a:lstStyle/>
          <a:p>
            <a:endParaRPr lang="zh-TW" altLang="en-US"/>
          </a:p>
        </p:txBody>
      </p:sp>
      <p:sp>
        <p:nvSpPr>
          <p:cNvPr id="371719" name="AutoShape 7"/>
          <p:cNvSpPr>
            <a:spLocks noChangeArrowheads="1"/>
          </p:cNvSpPr>
          <p:nvPr/>
        </p:nvSpPr>
        <p:spPr bwMode="auto">
          <a:xfrm>
            <a:off x="1130300" y="1308100"/>
            <a:ext cx="3581400" cy="2743200"/>
          </a:xfrm>
          <a:prstGeom prst="irregularSeal1">
            <a:avLst/>
          </a:prstGeom>
          <a:solidFill>
            <a:srgbClr val="FFFF00"/>
          </a:solidFill>
          <a:ln w="19050" algn="ctr">
            <a:solidFill>
              <a:srgbClr val="FF0000"/>
            </a:solidFill>
            <a:miter lim="800000"/>
            <a:headEnd/>
            <a:tailEnd/>
          </a:ln>
        </p:spPr>
        <p:txBody>
          <a:bodyPr wrap="none" anchor="ctr"/>
          <a:lstStyle/>
          <a:p>
            <a:pPr algn="ctr"/>
            <a:r>
              <a:rPr lang="zh-TW" altLang="en-US" sz="2400" b="1">
                <a:solidFill>
                  <a:srgbClr val="990000"/>
                </a:solidFill>
                <a:ea typeface="標楷體" pitchFamily="65" charset="-120"/>
              </a:rPr>
              <a:t>知識階段偏低</a:t>
            </a:r>
          </a:p>
          <a:p>
            <a:pPr algn="ctr"/>
            <a:r>
              <a:rPr lang="zh-TW" altLang="en-US" sz="2400" b="1">
                <a:solidFill>
                  <a:srgbClr val="990000"/>
                </a:solidFill>
                <a:ea typeface="標楷體" pitchFamily="65" charset="-120"/>
              </a:rPr>
              <a:t>之知識項目</a:t>
            </a:r>
          </a:p>
        </p:txBody>
      </p:sp>
      <p:sp>
        <p:nvSpPr>
          <p:cNvPr id="371720" name="AutoShape 8"/>
          <p:cNvSpPr>
            <a:spLocks noChangeArrowheads="1"/>
          </p:cNvSpPr>
          <p:nvPr/>
        </p:nvSpPr>
        <p:spPr bwMode="auto">
          <a:xfrm>
            <a:off x="4559300" y="3289300"/>
            <a:ext cx="3962400" cy="2895600"/>
          </a:xfrm>
          <a:prstGeom prst="irregularSeal1">
            <a:avLst/>
          </a:prstGeom>
          <a:solidFill>
            <a:srgbClr val="FFFF00"/>
          </a:solidFill>
          <a:ln w="19050" algn="ctr">
            <a:solidFill>
              <a:srgbClr val="FF0000"/>
            </a:solidFill>
            <a:miter lim="800000"/>
            <a:headEnd/>
            <a:tailEnd/>
          </a:ln>
        </p:spPr>
        <p:txBody>
          <a:bodyPr wrap="none" anchor="ctr"/>
          <a:lstStyle/>
          <a:p>
            <a:pPr algn="ctr" eaLnBrk="0" hangingPunct="0"/>
            <a:r>
              <a:rPr lang="zh-TW" altLang="en-US" sz="2400" b="1">
                <a:solidFill>
                  <a:srgbClr val="990000"/>
                </a:solidFill>
                <a:ea typeface="標楷體" pitchFamily="65" charset="-120"/>
              </a:rPr>
              <a:t>成員知識落差過大</a:t>
            </a:r>
          </a:p>
          <a:p>
            <a:pPr algn="ctr" eaLnBrk="0" hangingPunct="0"/>
            <a:r>
              <a:rPr lang="zh-TW" altLang="en-US" sz="2400" b="1">
                <a:solidFill>
                  <a:srgbClr val="990000"/>
                </a:solidFill>
                <a:ea typeface="標楷體" pitchFamily="65" charset="-120"/>
              </a:rPr>
              <a:t>之知識項目</a:t>
            </a:r>
            <a:endParaRPr lang="zh-TW" altLang="en-US" sz="3200" b="1">
              <a:solidFill>
                <a:srgbClr val="990000"/>
              </a:solidFill>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1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17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17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1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16" grpId="0" animBg="1"/>
      <p:bldP spid="371717" grpId="0" animBg="1"/>
      <p:bldP spid="371719" grpId="0" animBg="1"/>
      <p:bldP spid="3717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投影片編號版面配置區 5"/>
          <p:cNvSpPr>
            <a:spLocks noGrp="1"/>
          </p:cNvSpPr>
          <p:nvPr>
            <p:ph type="sldNum" sz="quarter" idx="12"/>
          </p:nvPr>
        </p:nvSpPr>
        <p:spPr/>
        <p:txBody>
          <a:bodyPr/>
          <a:lstStyle/>
          <a:p>
            <a:pPr>
              <a:defRPr/>
            </a:pPr>
            <a:fld id="{85E94BC2-7A31-403C-9F35-05C61F805DC0}" type="slidenum">
              <a:rPr lang="en-US" altLang="zh-TW"/>
              <a:pPr>
                <a:defRPr/>
              </a:pPr>
              <a:t>15</a:t>
            </a:fld>
            <a:r>
              <a:rPr lang="en-US" altLang="zh-TW"/>
              <a:t>/53</a:t>
            </a:r>
            <a:endParaRPr lang="zh-TW" altLang="en-US"/>
          </a:p>
        </p:txBody>
      </p:sp>
      <p:sp>
        <p:nvSpPr>
          <p:cNvPr id="9" name="標題 1"/>
          <p:cNvSpPr txBox="1">
            <a:spLocks/>
          </p:cNvSpPr>
          <p:nvPr/>
        </p:nvSpPr>
        <p:spPr bwMode="auto">
          <a:xfrm>
            <a:off x="438150" y="18415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組織知識階段異常項目</a:t>
            </a:r>
            <a:endParaRPr lang="zh-TW" altLang="en-US" sz="4400" b="1" dirty="0">
              <a:solidFill>
                <a:srgbClr val="CC3300"/>
              </a:solidFill>
              <a:effectLst>
                <a:outerShdw blurRad="38100" dist="38100" dir="2700000" algn="tl">
                  <a:srgbClr val="C0C0C0"/>
                </a:outerShdw>
              </a:effectLst>
            </a:endParaRPr>
          </a:p>
        </p:txBody>
      </p:sp>
      <p:sp>
        <p:nvSpPr>
          <p:cNvPr id="460804" name="Rectangle 3"/>
          <p:cNvSpPr>
            <a:spLocks noChangeArrowheads="1"/>
          </p:cNvSpPr>
          <p:nvPr/>
        </p:nvSpPr>
        <p:spPr bwMode="auto">
          <a:xfrm>
            <a:off x="1041400" y="1954213"/>
            <a:ext cx="4670425" cy="0"/>
          </a:xfrm>
          <a:prstGeom prst="rect">
            <a:avLst/>
          </a:prstGeom>
          <a:solidFill>
            <a:srgbClr val="FFFFFF"/>
          </a:solidFill>
          <a:ln w="9525" algn="ctr">
            <a:noFill/>
            <a:miter lim="800000"/>
            <a:headEnd/>
            <a:tailEnd/>
          </a:ln>
        </p:spPr>
        <p:txBody>
          <a:bodyPr wrap="none" anchor="ctr">
            <a:spAutoFit/>
          </a:bodyPr>
          <a:lstStyle/>
          <a:p>
            <a:endParaRPr lang="zh-TW" altLang="en-US"/>
          </a:p>
        </p:txBody>
      </p:sp>
      <p:graphicFrame>
        <p:nvGraphicFramePr>
          <p:cNvPr id="373804" name="Group 44"/>
          <p:cNvGraphicFramePr>
            <a:graphicFrameLocks noGrp="1"/>
          </p:cNvGraphicFramePr>
          <p:nvPr/>
        </p:nvGraphicFramePr>
        <p:xfrm>
          <a:off x="393700" y="1117600"/>
          <a:ext cx="8305800" cy="4815840"/>
        </p:xfrm>
        <a:graphic>
          <a:graphicData uri="http://schemas.openxmlformats.org/drawingml/2006/table">
            <a:tbl>
              <a:tblPr/>
              <a:tblGrid>
                <a:gridCol w="4113213"/>
                <a:gridCol w="4192587"/>
              </a:tblGrid>
              <a:tr h="10445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知識階段偏低之知識項目</a:t>
                      </a:r>
                      <a:endParaRPr kumimoji="1" lang="zh-TW" altLang="en-US" sz="18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知識階段</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&lt; Stage 4)</a:t>
                      </a:r>
                      <a:endParaRPr kumimoji="1" lang="en-US" altLang="zh-TW" sz="1600" b="1" i="0" u="none" strike="noStrike" cap="none" normalizeH="0" baseline="0" dirty="0" smtClean="0">
                        <a:ln>
                          <a:noFill/>
                        </a:ln>
                        <a:solidFill>
                          <a:schemeClr val="tx1"/>
                        </a:solidFill>
                        <a:effectLst/>
                        <a:latin typeface="Arial" pitchFamily="34" charset="0"/>
                        <a:ea typeface="新細明體" pitchFamily="18"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rPr>
                        <a:t>[</a:t>
                      </a:r>
                      <a:r>
                        <a:rPr kumimoji="1" lang="zh-TW" altLang="en-US" sz="2000" b="1" i="0" u="none" strike="noStrike" cap="none" normalizeH="0" baseline="0" dirty="0" smtClean="0">
                          <a:ln>
                            <a:noFill/>
                          </a:ln>
                          <a:solidFill>
                            <a:srgbClr val="0000FF"/>
                          </a:solidFill>
                          <a:effectLst/>
                          <a:latin typeface="Arial" pitchFamily="34" charset="0"/>
                          <a:ea typeface="標楷體" pitchFamily="65" charset="-120"/>
                        </a:rPr>
                        <a:t>平均階段</a:t>
                      </a:r>
                      <a:r>
                        <a:rPr kumimoji="1" lang="en-US" altLang="zh-TW" sz="2000" b="1" i="0" u="none" strike="noStrike" cap="none" normalizeH="0" baseline="0" dirty="0" smtClean="0">
                          <a:ln>
                            <a:noFill/>
                          </a:ln>
                          <a:solidFill>
                            <a:srgbClr val="0000FF"/>
                          </a:solidFill>
                          <a:effectLst/>
                          <a:latin typeface="Arial" pitchFamily="34" charset="0"/>
                          <a:ea typeface="標楷體" pitchFamily="65" charset="-120"/>
                        </a:rPr>
                        <a:t>, </a:t>
                      </a:r>
                      <a:r>
                        <a:rPr kumimoji="1" lang="zh-TW" altLang="en-US" sz="2000" b="1" i="0" u="none" strike="noStrike" cap="none" normalizeH="0" baseline="0" dirty="0" smtClean="0">
                          <a:ln>
                            <a:noFill/>
                          </a:ln>
                          <a:solidFill>
                            <a:srgbClr val="006600"/>
                          </a:solidFill>
                          <a:effectLst/>
                          <a:latin typeface="Arial" pitchFamily="34" charset="0"/>
                          <a:ea typeface="標楷體" pitchFamily="65" charset="-120"/>
                        </a:rPr>
                        <a:t>最高階段</a:t>
                      </a: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2800" b="1" i="0" u="none" strike="noStrike" cap="none" normalizeH="0" baseline="0" dirty="0" smtClean="0">
                        <a:ln>
                          <a:noFill/>
                        </a:ln>
                        <a:solidFill>
                          <a:schemeClr val="tx1"/>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成員知識落差過大之知識項目</a:t>
                      </a:r>
                      <a:endParaRPr kumimoji="1" lang="zh-TW" altLang="en-US" sz="18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知識落差</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&gt; 3</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個</a:t>
                      </a: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Stages)</a:t>
                      </a:r>
                      <a:endParaRPr kumimoji="1" lang="en-US" altLang="zh-TW" sz="1600" b="1" i="0" u="none" strike="noStrike" cap="none" normalizeH="0" baseline="0" dirty="0" smtClean="0">
                        <a:ln>
                          <a:noFill/>
                        </a:ln>
                        <a:solidFill>
                          <a:schemeClr val="tx1"/>
                        </a:solidFill>
                        <a:effectLst/>
                        <a:latin typeface="Arial" pitchFamily="34" charset="0"/>
                        <a:ea typeface="新細明體" pitchFamily="18"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rPr>
                        <a:t>[</a:t>
                      </a:r>
                      <a:r>
                        <a:rPr kumimoji="1" lang="zh-TW" altLang="en-US" sz="2000" b="1" i="0" u="none" strike="noStrike" cap="none" normalizeH="0" baseline="0" dirty="0" smtClean="0">
                          <a:ln>
                            <a:noFill/>
                          </a:ln>
                          <a:solidFill>
                            <a:schemeClr val="accent2"/>
                          </a:solidFill>
                          <a:effectLst/>
                          <a:latin typeface="Arial" pitchFamily="34" charset="0"/>
                          <a:ea typeface="標楷體" pitchFamily="65" charset="-120"/>
                        </a:rPr>
                        <a:t>最低階段</a:t>
                      </a:r>
                      <a:r>
                        <a:rPr kumimoji="1" lang="en-US" altLang="zh-TW" sz="2000" b="1" i="0" u="none" strike="noStrike" cap="none" normalizeH="0" baseline="0" dirty="0" smtClean="0">
                          <a:ln>
                            <a:noFill/>
                          </a:ln>
                          <a:solidFill>
                            <a:srgbClr val="0000FF"/>
                          </a:solidFill>
                          <a:effectLst/>
                          <a:latin typeface="Arial" pitchFamily="34" charset="0"/>
                          <a:ea typeface="標楷體" pitchFamily="65" charset="-120"/>
                        </a:rPr>
                        <a:t>, </a:t>
                      </a:r>
                      <a:r>
                        <a:rPr kumimoji="1" lang="zh-TW" altLang="en-US" sz="2000" b="1" i="0" u="none" strike="noStrike" cap="none" normalizeH="0" baseline="0" dirty="0" smtClean="0">
                          <a:ln>
                            <a:noFill/>
                          </a:ln>
                          <a:solidFill>
                            <a:srgbClr val="006600"/>
                          </a:solidFill>
                          <a:effectLst/>
                          <a:latin typeface="Arial" pitchFamily="34" charset="0"/>
                          <a:ea typeface="標楷體" pitchFamily="65" charset="-120"/>
                        </a:rPr>
                        <a:t>最高階段</a:t>
                      </a:r>
                      <a:r>
                        <a:rPr kumimoji="1" lang="en-US" altLang="zh-TW" sz="2000" b="1"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2800" b="1" i="0" u="none" strike="noStrike" cap="none" normalizeH="0" baseline="0" dirty="0" smtClean="0">
                        <a:ln>
                          <a:noFill/>
                        </a:ln>
                        <a:solidFill>
                          <a:schemeClr val="tx1"/>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r>
              <a:tr h="3209925">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cs typeface="Times New Roman" pitchFamily="18" charset="0"/>
                        </a:rPr>
                        <a:t>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1.</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專案團隊管理</a:t>
                      </a:r>
                      <a:r>
                        <a:rPr kumimoji="1" lang="zh-TW" altLang="en-US" sz="2400" b="0" i="0" u="none" strike="noStrike" cap="none" normalizeH="0" baseline="0" dirty="0" smtClean="0">
                          <a:ln>
                            <a:noFill/>
                          </a:ln>
                          <a:solidFill>
                            <a:srgbClr val="800000"/>
                          </a:solidFill>
                          <a:effectLst/>
                          <a:latin typeface="Arial" pitchFamily="34" charset="0"/>
                          <a:ea typeface="標楷體" pitchFamily="65" charset="-120"/>
                          <a:cs typeface="Times New Roman" pitchFamily="18" charset="0"/>
                        </a:rPr>
                        <a:t> </a:t>
                      </a:r>
                      <a:r>
                        <a:rPr kumimoji="1" lang="zh-TW" altLang="en-US" sz="2400" b="0" i="0" u="none" strike="noStrike" cap="none" normalizeH="0" baseline="0" dirty="0" smtClean="0">
                          <a:ln>
                            <a:noFill/>
                          </a:ln>
                          <a:solidFill>
                            <a:srgbClr val="0000FF"/>
                          </a:solidFill>
                          <a:effectLst/>
                          <a:latin typeface="Arial" pitchFamily="34" charset="0"/>
                          <a:ea typeface="標楷體" pitchFamily="65" charset="-120"/>
                          <a:cs typeface="Times New Roman" pitchFamily="18" charset="0"/>
                        </a:rPr>
                        <a:t>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cs typeface="Times New Roman" pitchFamily="18" charset="0"/>
                        </a:rPr>
                        <a:t>3.14,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Times New Roman" pitchFamily="18" charset="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endParaRPr kumimoji="1" lang="en-US" altLang="zh-TW" sz="18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2.</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客戶溝通管理</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cs typeface="Times New Roman" pitchFamily="18" charset="0"/>
                        </a:rPr>
                        <a:t>3.10,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Times New Roman" pitchFamily="18" charset="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3.</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利害關係人管理</a:t>
                      </a:r>
                      <a:r>
                        <a:rPr kumimoji="1" lang="zh-TW" altLang="en-US" sz="2400" b="0" i="0" u="none" strike="noStrike" cap="none" normalizeH="0" baseline="0" dirty="0" smtClean="0">
                          <a:ln>
                            <a:noFill/>
                          </a:ln>
                          <a:solidFill>
                            <a:srgbClr val="0000FF"/>
                          </a:solidFill>
                          <a:effectLst/>
                          <a:latin typeface="Arial" pitchFamily="34" charset="0"/>
                          <a:ea typeface="標楷體" pitchFamily="65" charset="-120"/>
                        </a:rPr>
                        <a:t>  </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3.00,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4.</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專案風險辨識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cs typeface="Times New Roman" pitchFamily="18" charset="0"/>
                        </a:rPr>
                        <a:t>2.95,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Times New Roman" pitchFamily="18" charset="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5.</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專案風險控管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3.00,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6.</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產業發展趨勢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2.67,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7.</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產業營運流程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2.90,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8.</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產業資訊應用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2.90,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682875"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9.</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產業組織特性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rgbClr val="0000FF"/>
                          </a:solidFill>
                          <a:effectLst/>
                          <a:latin typeface="Arial" pitchFamily="34" charset="0"/>
                          <a:ea typeface="標楷體" pitchFamily="65" charset="-120"/>
                        </a:rPr>
                        <a:t>2.76,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4</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1.</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專案計畫發展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cs typeface="Times New Roman" pitchFamily="18" charset="0"/>
                        </a:rPr>
                        <a:t>3</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Times New Roman" pitchFamily="18" charset="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2.</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專案需求規劃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cs typeface="Arial" pitchFamily="34" charset="0"/>
                        </a:rPr>
                        <a:t>3</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Arial" pitchFamily="34" charset="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en-US" altLang="zh-TW" sz="18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3.</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專案團隊管理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cs typeface="Times New Roman" pitchFamily="18" charset="0"/>
                        </a:rPr>
                        <a:t>2</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cs typeface="Times New Roman" pitchFamily="18" charset="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4.</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專案成效報告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3</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5.</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利害關係人管理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2</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6.</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專案需求控管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2</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7.</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專案時程控管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3</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8.</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專案品質控管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2</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9.</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應用程式開發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3</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6</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971800" algn="l"/>
                        </a:tabLst>
                      </a:pP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10.</a:t>
                      </a:r>
                      <a:r>
                        <a:rPr kumimoji="1" lang="zh-TW" altLang="en-US" sz="2400" b="0" i="0" u="none" strike="noStrike" cap="none" normalizeH="0" baseline="0" dirty="0" smtClean="0">
                          <a:ln>
                            <a:noFill/>
                          </a:ln>
                          <a:solidFill>
                            <a:schemeClr val="tx1"/>
                          </a:solidFill>
                          <a:effectLst/>
                          <a:latin typeface="Arial" pitchFamily="34" charset="0"/>
                          <a:ea typeface="標楷體" pitchFamily="65" charset="-120"/>
                        </a:rPr>
                        <a:t>系統測試技術        	</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r>
                        <a:rPr kumimoji="1" lang="en-US" altLang="zh-TW" sz="2400" b="0" i="0" u="none" strike="noStrike" cap="none" normalizeH="0" baseline="0" dirty="0" smtClean="0">
                          <a:ln>
                            <a:noFill/>
                          </a:ln>
                          <a:solidFill>
                            <a:schemeClr val="accent2"/>
                          </a:solidFill>
                          <a:effectLst/>
                          <a:latin typeface="Arial" pitchFamily="34" charset="0"/>
                          <a:ea typeface="標楷體" pitchFamily="65" charset="-120"/>
                        </a:rPr>
                        <a:t>2</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 </a:t>
                      </a:r>
                      <a:r>
                        <a:rPr kumimoji="1" lang="en-US" altLang="zh-TW" sz="2400" b="0" i="0" u="none" strike="noStrike" cap="none" normalizeH="0" baseline="0" dirty="0" smtClean="0">
                          <a:ln>
                            <a:noFill/>
                          </a:ln>
                          <a:solidFill>
                            <a:srgbClr val="006600"/>
                          </a:solidFill>
                          <a:effectLst/>
                          <a:latin typeface="Arial" pitchFamily="34" charset="0"/>
                          <a:ea typeface="標楷體" pitchFamily="65" charset="-120"/>
                        </a:rPr>
                        <a:t>5</a:t>
                      </a:r>
                      <a:r>
                        <a:rPr kumimoji="1" lang="en-US" altLang="zh-TW" sz="2400" b="0" i="0" u="none" strike="noStrike" cap="none" normalizeH="0" baseline="0" dirty="0" smtClean="0">
                          <a:ln>
                            <a:noFill/>
                          </a:ln>
                          <a:solidFill>
                            <a:schemeClr val="tx1"/>
                          </a:solidFill>
                          <a:effectLst/>
                          <a:latin typeface="Arial" pitchFamily="34" charset="0"/>
                          <a:ea typeface="標楷體" pitchFamily="65" charset="-120"/>
                        </a:rPr>
                        <a:t>]</a:t>
                      </a:r>
                      <a:endParaRPr kumimoji="1" lang="en-US" altLang="zh-TW" sz="3200" b="0" i="0" u="none" strike="noStrike" cap="none" normalizeH="0" baseline="0" dirty="0" smtClean="0">
                        <a:ln>
                          <a:noFill/>
                        </a:ln>
                        <a:solidFill>
                          <a:schemeClr val="tx1"/>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2">
                        <a:lumMod val="75000"/>
                      </a:schemeClr>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5"/>
          <p:cNvSpPr>
            <a:spLocks noGrp="1"/>
          </p:cNvSpPr>
          <p:nvPr>
            <p:ph type="sldNum" sz="quarter" idx="12"/>
          </p:nvPr>
        </p:nvSpPr>
        <p:spPr/>
        <p:txBody>
          <a:bodyPr/>
          <a:lstStyle/>
          <a:p>
            <a:pPr>
              <a:defRPr/>
            </a:pPr>
            <a:fld id="{36064887-2E26-436C-8556-0795B10FBA88}" type="slidenum">
              <a:rPr lang="en-US" altLang="zh-TW"/>
              <a:pPr>
                <a:defRPr/>
              </a:pPr>
              <a:t>16</a:t>
            </a:fld>
            <a:r>
              <a:rPr lang="en-US" altLang="zh-TW"/>
              <a:t>/53</a:t>
            </a:r>
            <a:endParaRPr lang="zh-TW" altLang="en-US"/>
          </a:p>
        </p:txBody>
      </p:sp>
      <p:sp>
        <p:nvSpPr>
          <p:cNvPr id="9" name="標題 1"/>
          <p:cNvSpPr txBox="1">
            <a:spLocks/>
          </p:cNvSpPr>
          <p:nvPr/>
        </p:nvSpPr>
        <p:spPr bwMode="auto">
          <a:xfrm>
            <a:off x="438150" y="27305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知識缺口與知識評量交叉分析</a:t>
            </a:r>
            <a:endParaRPr lang="zh-TW" altLang="en-US" sz="4400" b="1" dirty="0">
              <a:solidFill>
                <a:srgbClr val="CC3300"/>
              </a:solidFill>
              <a:effectLst>
                <a:outerShdw blurRad="38100" dist="38100" dir="2700000" algn="tl">
                  <a:srgbClr val="C0C0C0"/>
                </a:outerShdw>
              </a:effectLst>
            </a:endParaRPr>
          </a:p>
        </p:txBody>
      </p:sp>
      <p:sp>
        <p:nvSpPr>
          <p:cNvPr id="461828" name="Rectangle 3"/>
          <p:cNvSpPr>
            <a:spLocks noChangeArrowheads="1"/>
          </p:cNvSpPr>
          <p:nvPr/>
        </p:nvSpPr>
        <p:spPr bwMode="auto">
          <a:xfrm>
            <a:off x="938213" y="1641475"/>
            <a:ext cx="5054600" cy="0"/>
          </a:xfrm>
          <a:prstGeom prst="rect">
            <a:avLst/>
          </a:prstGeom>
          <a:solidFill>
            <a:srgbClr val="FFFFFF"/>
          </a:solidFill>
          <a:ln w="9525" algn="ctr">
            <a:noFill/>
            <a:miter lim="800000"/>
            <a:headEnd/>
            <a:tailEnd/>
          </a:ln>
        </p:spPr>
        <p:txBody>
          <a:bodyPr wrap="none" anchor="ctr">
            <a:spAutoFit/>
          </a:bodyPr>
          <a:lstStyle/>
          <a:p>
            <a:endParaRPr lang="zh-TW" altLang="en-US"/>
          </a:p>
        </p:txBody>
      </p:sp>
      <p:graphicFrame>
        <p:nvGraphicFramePr>
          <p:cNvPr id="375922" name="Group 114"/>
          <p:cNvGraphicFramePr>
            <a:graphicFrameLocks noGrp="1"/>
          </p:cNvGraphicFramePr>
          <p:nvPr/>
        </p:nvGraphicFramePr>
        <p:xfrm>
          <a:off x="1295400" y="1219200"/>
          <a:ext cx="6629400" cy="5547360"/>
        </p:xfrm>
        <a:graphic>
          <a:graphicData uri="http://schemas.openxmlformats.org/drawingml/2006/table">
            <a:tbl>
              <a:tblPr/>
              <a:tblGrid>
                <a:gridCol w="881063"/>
                <a:gridCol w="2713037"/>
                <a:gridCol w="3035300"/>
              </a:tblGrid>
              <a:tr h="381000">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zh-TW" altLang="en-US" sz="4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rgbClr val="FFCC99"/>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知識階段評量異常類型</a:t>
                      </a:r>
                      <a:endParaRPr kumimoji="1" lang="zh-TW" altLang="en-US" sz="3200" b="1"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hMerge="1">
                  <a:txBody>
                    <a:bodyPr/>
                    <a:lstStyle/>
                    <a:p>
                      <a:endParaRPr lang="zh-TW" altLang="en-US"/>
                    </a:p>
                  </a:txBody>
                  <a:tcPr/>
                </a:tc>
              </a:tr>
              <a:tr h="379413">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bg2"/>
                          </a:solidFill>
                          <a:effectLst/>
                          <a:latin typeface="Arial" pitchFamily="34" charset="0"/>
                          <a:ea typeface="標楷體" pitchFamily="65" charset="-120"/>
                          <a:cs typeface="Arial" pitchFamily="34" charset="0"/>
                        </a:rPr>
                        <a:t>知識階段偏低項目</a:t>
                      </a:r>
                      <a:endParaRPr kumimoji="1" lang="zh-TW" altLang="en-US" sz="2800" b="1"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bg2"/>
                          </a:solidFill>
                          <a:effectLst/>
                          <a:latin typeface="Arial" pitchFamily="34" charset="0"/>
                          <a:ea typeface="標楷體" pitchFamily="65" charset="-120"/>
                          <a:cs typeface="Arial" pitchFamily="34" charset="0"/>
                        </a:rPr>
                        <a:t>知識落差過大項目</a:t>
                      </a:r>
                      <a:endParaRPr kumimoji="1" lang="zh-TW" altLang="en-US" sz="2800" b="1"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CC99"/>
                    </a:solidFill>
                  </a:tcPr>
                </a:tc>
              </a:tr>
              <a:tr h="22685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  知</a:t>
                      </a:r>
                      <a:endParaRPr kumimoji="1" lang="zh-TW" altLang="en-US" sz="1800" b="1"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  識</a:t>
                      </a:r>
                      <a:endParaRPr kumimoji="1" lang="zh-TW" altLang="en-US" sz="1800" b="1" i="0" u="none" strike="noStrike" cap="none" normalizeH="0" baseline="0" smtClean="0">
                        <a:ln>
                          <a:noFill/>
                        </a:ln>
                        <a:solidFill>
                          <a:schemeClr val="bg2"/>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rPr>
                        <a:t>  缺</a:t>
                      </a:r>
                      <a:endParaRPr kumimoji="1" lang="zh-TW" altLang="en-US" sz="1800" b="1"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rPr>
                        <a:t>  口</a:t>
                      </a:r>
                      <a:endParaRPr kumimoji="1" lang="zh-TW" altLang="en-US" sz="1800" b="1"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 1.</a:t>
                      </a:r>
                      <a:r>
                        <a:rPr kumimoji="1" lang="zh-TW" altLang="en-US" sz="16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專案團隊管理</a:t>
                      </a:r>
                      <a:r>
                        <a:rPr kumimoji="1" lang="zh-TW" altLang="en-US" sz="16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 </a:t>
                      </a:r>
                      <a:endParaRPr kumimoji="1" lang="zh-TW" altLang="en-US" sz="12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cs typeface="Arial" pitchFamily="34" charset="0"/>
                        </a:rPr>
                        <a:t> 2.</a:t>
                      </a:r>
                      <a:r>
                        <a:rPr kumimoji="1" lang="zh-TW" altLang="en-US" sz="16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客戶溝通管理</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  </a:t>
                      </a:r>
                      <a:endParaRPr kumimoji="1" lang="zh-TW" altLang="en-US" sz="1200" b="0" i="0" u="none" strike="noStrike" cap="none" normalizeH="0" baseline="0" smtClean="0">
                        <a:ln>
                          <a:noFill/>
                        </a:ln>
                        <a:solidFill>
                          <a:schemeClr val="bg2"/>
                        </a:solidFill>
                        <a:effectLst/>
                        <a:latin typeface="Arial" pitchFamily="34" charset="0"/>
                        <a:ea typeface="標楷體"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3.</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利害關係人管理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4.</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專案風險辨識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5.</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專案風險控管</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6.</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產業發展趨勢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7.</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產業營運流程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8.</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產業資訊應用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9.</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產業組織特性 </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 1.</a:t>
                      </a:r>
                      <a:r>
                        <a:rPr kumimoji="1" lang="zh-TW" altLang="en-US" sz="1600" b="0" i="0" u="none" strike="noStrike" cap="none" normalizeH="0" baseline="0" smtClean="0">
                          <a:ln>
                            <a:noFill/>
                          </a:ln>
                          <a:solidFill>
                            <a:schemeClr val="bg2"/>
                          </a:solidFill>
                          <a:effectLst/>
                          <a:latin typeface="Arial" pitchFamily="34" charset="0"/>
                          <a:ea typeface="標楷體" pitchFamily="65" charset="-120"/>
                          <a:cs typeface="Arial" pitchFamily="34" charset="0"/>
                        </a:rPr>
                        <a:t>利害關係人管理</a:t>
                      </a:r>
                      <a:r>
                        <a:rPr kumimoji="1" lang="zh-TW" altLang="en-US" sz="16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2.</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專案需求控管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3.</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專案時程控管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4.</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專案品質控管  </a:t>
                      </a:r>
                      <a:endParaRPr kumimoji="1" lang="zh-TW" altLang="en-US" sz="1200" b="0" i="0" u="none" strike="noStrike" cap="none" normalizeH="0" baseline="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smtClean="0">
                          <a:ln>
                            <a:noFill/>
                          </a:ln>
                          <a:solidFill>
                            <a:schemeClr val="bg2"/>
                          </a:solidFill>
                          <a:effectLst/>
                          <a:latin typeface="Arial" pitchFamily="34" charset="0"/>
                          <a:ea typeface="標楷體" pitchFamily="65" charset="-120"/>
                        </a:rPr>
                        <a:t> 5.</a:t>
                      </a:r>
                      <a:r>
                        <a:rPr kumimoji="1" lang="zh-TW" altLang="en-US" sz="1600" b="0" i="0" u="none" strike="noStrike" cap="none" normalizeH="0" baseline="0" smtClean="0">
                          <a:ln>
                            <a:noFill/>
                          </a:ln>
                          <a:solidFill>
                            <a:schemeClr val="bg2"/>
                          </a:solidFill>
                          <a:effectLst/>
                          <a:latin typeface="Arial" pitchFamily="34" charset="0"/>
                          <a:ea typeface="標楷體" pitchFamily="65" charset="-120"/>
                        </a:rPr>
                        <a:t>系統測試技術</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r h="21923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cs typeface="Arial" pitchFamily="34" charset="0"/>
                        </a:rPr>
                        <a:t>  關</a:t>
                      </a:r>
                      <a:endParaRPr kumimoji="1" lang="zh-TW" altLang="en-US" sz="1800" b="1" i="0" u="none" strike="noStrike" cap="none" normalizeH="0" baseline="0" dirty="0" smtClean="0">
                        <a:ln>
                          <a:noFill/>
                        </a:ln>
                        <a:solidFill>
                          <a:schemeClr val="bg2"/>
                        </a:solidFill>
                        <a:effectLst/>
                        <a:latin typeface="Arial" pitchFamily="34"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cs typeface="Arial" pitchFamily="34" charset="0"/>
                        </a:rPr>
                        <a:t>  鍵</a:t>
                      </a:r>
                      <a:endParaRPr kumimoji="1" lang="zh-TW" altLang="en-US" sz="1800" b="1" i="0" u="none" strike="noStrike" cap="none" normalizeH="0" baseline="0" dirty="0" smtClean="0">
                        <a:ln>
                          <a:noFill/>
                        </a:ln>
                        <a:solidFill>
                          <a:schemeClr val="bg2"/>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rPr>
                        <a:t>  知</a:t>
                      </a:r>
                      <a:endParaRPr kumimoji="1" lang="zh-TW" altLang="en-US" sz="1800" b="1" i="0" u="none" strike="noStrike" cap="none" normalizeH="0" baseline="0" dirty="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rPr>
                        <a:t>  識</a:t>
                      </a:r>
                      <a:endParaRPr kumimoji="1" lang="zh-TW" altLang="en-US" sz="1800" b="1" i="0" u="none" strike="noStrike" cap="none" normalizeH="0" baseline="0" dirty="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zh-TW" altLang="en-US" sz="1600" b="0" i="0" u="none" strike="noStrike" cap="none" normalizeH="0" baseline="0" smtClean="0">
                          <a:ln>
                            <a:noFill/>
                          </a:ln>
                          <a:solidFill>
                            <a:schemeClr val="bg2"/>
                          </a:solidFill>
                          <a:effectLst/>
                          <a:latin typeface="Arial" pitchFamily="34" charset="0"/>
                          <a:ea typeface="標楷體" pitchFamily="65" charset="-120"/>
                        </a:rPr>
                        <a:t> 無</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chemeClr val="bg2"/>
                          </a:solidFill>
                          <a:effectLst/>
                          <a:latin typeface="Arial" pitchFamily="34" charset="0"/>
                          <a:ea typeface="標楷體" pitchFamily="65" charset="-120"/>
                          <a:cs typeface="Times New Roman" pitchFamily="18" charset="0"/>
                        </a:rPr>
                        <a:t> 1.</a:t>
                      </a:r>
                      <a:r>
                        <a:rPr kumimoji="1" lang="zh-TW" altLang="en-US" sz="1600" b="0" i="0" u="none" strike="noStrike" cap="none" normalizeH="0" baseline="0" dirty="0" smtClean="0">
                          <a:ln>
                            <a:noFill/>
                          </a:ln>
                          <a:solidFill>
                            <a:schemeClr val="bg2"/>
                          </a:solidFill>
                          <a:effectLst/>
                          <a:latin typeface="Arial" pitchFamily="34" charset="0"/>
                          <a:ea typeface="標楷體" pitchFamily="65" charset="-120"/>
                          <a:cs typeface="Arial" pitchFamily="34" charset="0"/>
                        </a:rPr>
                        <a:t>專案計畫發展 </a:t>
                      </a:r>
                      <a:endParaRPr kumimoji="1" lang="zh-TW" altLang="en-US" sz="1200" b="0" i="0" u="none" strike="noStrike" cap="none" normalizeH="0" baseline="0" dirty="0" smtClean="0">
                        <a:ln>
                          <a:noFill/>
                        </a:ln>
                        <a:solidFill>
                          <a:schemeClr val="bg2"/>
                        </a:solidFill>
                        <a:effectLst/>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chemeClr val="bg2"/>
                          </a:solidFill>
                          <a:effectLst/>
                          <a:latin typeface="Arial" pitchFamily="34" charset="0"/>
                          <a:ea typeface="標楷體" pitchFamily="65" charset="-120"/>
                        </a:rPr>
                        <a:t> 2.</a:t>
                      </a:r>
                      <a:r>
                        <a:rPr kumimoji="1" lang="zh-TW" altLang="en-US" sz="1600" b="0" i="0" u="none" strike="noStrike" cap="none" normalizeH="0" baseline="0" dirty="0" smtClean="0">
                          <a:ln>
                            <a:noFill/>
                          </a:ln>
                          <a:solidFill>
                            <a:schemeClr val="bg2"/>
                          </a:solidFill>
                          <a:effectLst/>
                          <a:latin typeface="Arial" pitchFamily="34" charset="0"/>
                          <a:ea typeface="標楷體" pitchFamily="65" charset="-120"/>
                        </a:rPr>
                        <a:t>專案需求規劃 </a:t>
                      </a:r>
                      <a:endParaRPr kumimoji="1" lang="zh-TW" altLang="en-US" sz="1200" b="0" i="0" u="none" strike="noStrike" cap="none" normalizeH="0" baseline="0" dirty="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chemeClr val="bg2"/>
                          </a:solidFill>
                          <a:effectLst/>
                          <a:latin typeface="Arial" pitchFamily="34" charset="0"/>
                          <a:ea typeface="標楷體" pitchFamily="65" charset="-120"/>
                        </a:rPr>
                        <a:t> 3.</a:t>
                      </a:r>
                      <a:r>
                        <a:rPr kumimoji="1" lang="zh-TW" altLang="en-US" sz="1600" b="0" i="0" u="none" strike="noStrike" cap="none" normalizeH="0" baseline="0" dirty="0" smtClean="0">
                          <a:ln>
                            <a:noFill/>
                          </a:ln>
                          <a:solidFill>
                            <a:schemeClr val="bg2"/>
                          </a:solidFill>
                          <a:effectLst/>
                          <a:latin typeface="Arial" pitchFamily="34" charset="0"/>
                          <a:ea typeface="標楷體" pitchFamily="65" charset="-120"/>
                        </a:rPr>
                        <a:t>專案成效報告 </a:t>
                      </a:r>
                      <a:endParaRPr kumimoji="1" lang="zh-TW" altLang="en-US" sz="1200" b="0" i="0" u="none" strike="noStrike" cap="none" normalizeH="0" baseline="0" dirty="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chemeClr val="bg2"/>
                          </a:solidFill>
                          <a:effectLst/>
                          <a:latin typeface="Arial" pitchFamily="34" charset="0"/>
                          <a:ea typeface="標楷體" pitchFamily="65" charset="-120"/>
                        </a:rPr>
                        <a:t> 4.</a:t>
                      </a:r>
                      <a:r>
                        <a:rPr kumimoji="1" lang="zh-TW" altLang="en-US" sz="1600" b="0" i="0" u="none" strike="noStrike" cap="none" normalizeH="0" baseline="0" dirty="0" smtClean="0">
                          <a:ln>
                            <a:noFill/>
                          </a:ln>
                          <a:solidFill>
                            <a:schemeClr val="bg2"/>
                          </a:solidFill>
                          <a:effectLst/>
                          <a:latin typeface="Arial" pitchFamily="34" charset="0"/>
                          <a:ea typeface="標楷體" pitchFamily="65" charset="-120"/>
                        </a:rPr>
                        <a:t>應用程式開發 </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600" b="0" i="0" u="none" strike="noStrike" cap="none" normalizeH="0" baseline="0" dirty="0" smtClean="0">
                        <a:ln>
                          <a:noFill/>
                        </a:ln>
                        <a:solidFill>
                          <a:schemeClr val="bg2"/>
                        </a:solidFill>
                        <a:effectLst/>
                        <a:latin typeface="Arial" pitchFamily="34" charset="0"/>
                        <a:ea typeface="標楷體"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600" b="0" i="0" u="none" strike="noStrike" cap="none" normalizeH="0" baseline="0" dirty="0" smtClean="0">
                        <a:ln>
                          <a:noFill/>
                        </a:ln>
                        <a:solidFill>
                          <a:schemeClr val="bg2"/>
                        </a:solidFill>
                        <a:effectLst/>
                        <a:latin typeface="Arial" pitchFamily="34" charset="0"/>
                        <a:ea typeface="標楷體"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600" b="0" i="0" u="none" strike="noStrike" cap="none" normalizeH="0" baseline="0" dirty="0" smtClean="0">
                        <a:ln>
                          <a:noFill/>
                        </a:ln>
                        <a:solidFill>
                          <a:schemeClr val="bg2"/>
                        </a:solidFill>
                        <a:effectLst/>
                        <a:latin typeface="Arial" pitchFamily="34" charset="0"/>
                        <a:ea typeface="標楷體"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2000" b="0" i="0" u="none" strike="noStrike" cap="none" normalizeH="0" baseline="0" dirty="0" smtClean="0">
                        <a:ln>
                          <a:noFill/>
                        </a:ln>
                        <a:solidFill>
                          <a:schemeClr val="bg2"/>
                        </a:solidFill>
                        <a:effectLst/>
                        <a:latin typeface="Arial" pitchFamily="34" charset="0"/>
                        <a:ea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2000" b="0" i="0" u="none" strike="noStrike" cap="none" normalizeH="0" baseline="0" dirty="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投影片編號版面配置區 5"/>
          <p:cNvSpPr>
            <a:spLocks noGrp="1"/>
          </p:cNvSpPr>
          <p:nvPr>
            <p:ph type="sldNum" sz="quarter" idx="12"/>
          </p:nvPr>
        </p:nvSpPr>
        <p:spPr/>
        <p:txBody>
          <a:bodyPr/>
          <a:lstStyle/>
          <a:p>
            <a:pPr>
              <a:defRPr/>
            </a:pPr>
            <a:fld id="{F90728BA-C200-4D71-899A-ABB701475ED6}" type="slidenum">
              <a:rPr lang="en-US" altLang="zh-TW"/>
              <a:pPr>
                <a:defRPr/>
              </a:pPr>
              <a:t>17</a:t>
            </a:fld>
            <a:r>
              <a:rPr lang="en-US" altLang="zh-TW"/>
              <a:t>/53</a:t>
            </a:r>
            <a:endParaRPr lang="zh-TW" altLang="en-US"/>
          </a:p>
        </p:txBody>
      </p:sp>
      <p:sp>
        <p:nvSpPr>
          <p:cNvPr id="9" name="標題 1"/>
          <p:cNvSpPr txBox="1">
            <a:spLocks/>
          </p:cNvSpPr>
          <p:nvPr/>
        </p:nvSpPr>
        <p:spPr bwMode="auto">
          <a:xfrm>
            <a:off x="438150" y="22860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專案管理知識移轉現行模式</a:t>
            </a:r>
            <a:endParaRPr lang="en-US" altLang="zh-TW" sz="4400" b="1" dirty="0">
              <a:solidFill>
                <a:srgbClr val="CC3300"/>
              </a:solidFill>
              <a:effectLst>
                <a:outerShdw blurRad="38100" dist="38100" dir="2700000" algn="tl">
                  <a:srgbClr val="C0C0C0"/>
                </a:outerShdw>
              </a:effectLst>
            </a:endParaRPr>
          </a:p>
        </p:txBody>
      </p:sp>
      <p:sp>
        <p:nvSpPr>
          <p:cNvPr id="462852" name="Rectangle 3"/>
          <p:cNvSpPr>
            <a:spLocks noChangeArrowheads="1"/>
          </p:cNvSpPr>
          <p:nvPr/>
        </p:nvSpPr>
        <p:spPr bwMode="auto">
          <a:xfrm>
            <a:off x="769938" y="1530350"/>
            <a:ext cx="5688012" cy="0"/>
          </a:xfrm>
          <a:prstGeom prst="rect">
            <a:avLst/>
          </a:prstGeom>
          <a:solidFill>
            <a:srgbClr val="FFFFFF"/>
          </a:solidFill>
          <a:ln w="9525" algn="ctr">
            <a:noFill/>
            <a:miter lim="800000"/>
            <a:headEnd/>
            <a:tailEnd/>
          </a:ln>
        </p:spPr>
        <p:txBody>
          <a:bodyPr wrap="none" anchor="ctr">
            <a:spAutoFit/>
          </a:bodyPr>
          <a:lstStyle/>
          <a:p>
            <a:endParaRPr lang="zh-TW" altLang="en-US"/>
          </a:p>
        </p:txBody>
      </p:sp>
      <p:graphicFrame>
        <p:nvGraphicFramePr>
          <p:cNvPr id="368000" name="Group 384"/>
          <p:cNvGraphicFramePr>
            <a:graphicFrameLocks noGrp="1"/>
          </p:cNvGraphicFramePr>
          <p:nvPr/>
        </p:nvGraphicFramePr>
        <p:xfrm>
          <a:off x="171450" y="1162050"/>
          <a:ext cx="8839200" cy="4946651"/>
        </p:xfrm>
        <a:graphic>
          <a:graphicData uri="http://schemas.openxmlformats.org/drawingml/2006/table">
            <a:tbl>
              <a:tblPr/>
              <a:tblGrid>
                <a:gridCol w="836613"/>
                <a:gridCol w="2786062"/>
                <a:gridCol w="936625"/>
                <a:gridCol w="1104900"/>
                <a:gridCol w="1727200"/>
                <a:gridCol w="1447800"/>
              </a:tblGrid>
              <a:tr h="693738">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en-US" altLang="zh-TW" sz="2400" b="1" i="0" u="none" strike="noStrike" cap="none" normalizeH="0" baseline="0" dirty="0" smtClean="0">
                          <a:ln>
                            <a:noFill/>
                          </a:ln>
                          <a:solidFill>
                            <a:schemeClr val="bg2"/>
                          </a:solidFill>
                          <a:effectLst/>
                          <a:latin typeface="Arial" pitchFamily="34" charset="0"/>
                          <a:ea typeface="標楷體" pitchFamily="65" charset="-120"/>
                          <a:cs typeface="Times New Roman" pitchFamily="18" charset="0"/>
                        </a:rPr>
                        <a:t>No</a:t>
                      </a:r>
                      <a:endParaRPr kumimoji="1" lang="en-US" altLang="zh-TW" sz="3200" b="0" i="0" u="none" strike="noStrike" cap="none" normalizeH="0" baseline="0" dirty="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dirty="0" smtClean="0">
                          <a:ln>
                            <a:noFill/>
                          </a:ln>
                          <a:solidFill>
                            <a:schemeClr val="bg2"/>
                          </a:solidFill>
                          <a:effectLst/>
                          <a:latin typeface="Arial" pitchFamily="34" charset="0"/>
                          <a:ea typeface="標楷體" pitchFamily="65" charset="-120"/>
                          <a:cs typeface="Arial" pitchFamily="34" charset="0"/>
                        </a:rPr>
                        <a:t>分享及移轉機制</a:t>
                      </a:r>
                      <a:endParaRPr kumimoji="1" lang="zh-TW" altLang="en-US" sz="3200" b="0" i="0" u="none" strike="noStrike" cap="none" normalizeH="0" baseline="0" dirty="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型式</a:t>
                      </a:r>
                      <a:endParaRPr kumimoji="1" lang="zh-TW" altLang="en-US" sz="32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頻率</a:t>
                      </a:r>
                      <a:endParaRPr kumimoji="1" lang="zh-TW" altLang="en-US" sz="32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移轉方式</a:t>
                      </a:r>
                      <a:endParaRPr kumimoji="1" lang="zh-TW" altLang="en-US" sz="32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1" lang="zh-TW" altLang="en-US" sz="2400" b="1" i="0" u="none" strike="noStrike" cap="none" normalizeH="0" baseline="0" smtClean="0">
                          <a:ln>
                            <a:noFill/>
                          </a:ln>
                          <a:solidFill>
                            <a:schemeClr val="bg2"/>
                          </a:solidFill>
                          <a:effectLst/>
                          <a:latin typeface="Arial" pitchFamily="34" charset="0"/>
                          <a:ea typeface="標楷體" pitchFamily="65" charset="-120"/>
                          <a:cs typeface="Arial" pitchFamily="34" charset="0"/>
                        </a:rPr>
                        <a:t>學習動機</a:t>
                      </a:r>
                      <a:endParaRPr kumimoji="1" lang="zh-TW" altLang="en-US" sz="32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r>
              <a:tr h="5191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01</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定期專案工作會議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會議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每週</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指導及交流</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強制性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02</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部門專案文件分享機制</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不設限</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文件資訊分享</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自發性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03</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專案議題管理平台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平台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不設限</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溝通及記錄</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自發性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04</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專案經驗及心得分享</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會議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不定期</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經驗心得分享</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強制性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05</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技術通報的發表</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不定期</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技術資訊分享</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自發性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06</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技術議題討論平台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平台</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不設限</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技術社群</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自發性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07</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專業項目教育訓練</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訓練</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不定期</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教育訓練</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強制性</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08</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非正式的工作交流</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對談</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視需要</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rPr>
                        <a:t>經驗意見徵詢</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chemeClr val="bg2"/>
                          </a:solidFill>
                          <a:effectLst/>
                          <a:latin typeface="Arial" pitchFamily="34" charset="0"/>
                          <a:ea typeface="標楷體" pitchFamily="65" charset="-120"/>
                          <a:cs typeface="Arial" pitchFamily="34" charset="0"/>
                        </a:rPr>
                        <a:t>自發性</a:t>
                      </a:r>
                      <a:endParaRPr kumimoji="1" lang="zh-TW" altLang="en-US" sz="2800" b="0" i="0" u="none" strike="noStrike" cap="none" normalizeH="0" baseline="0" dirty="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投影片編號版面配置區 5"/>
          <p:cNvSpPr>
            <a:spLocks noGrp="1"/>
          </p:cNvSpPr>
          <p:nvPr>
            <p:ph type="sldNum" sz="quarter" idx="12"/>
          </p:nvPr>
        </p:nvSpPr>
        <p:spPr>
          <a:xfrm>
            <a:off x="6635750" y="5829300"/>
            <a:ext cx="2133600" cy="457200"/>
          </a:xfrm>
        </p:spPr>
        <p:txBody>
          <a:bodyPr/>
          <a:lstStyle/>
          <a:p>
            <a:pPr>
              <a:defRPr/>
            </a:pPr>
            <a:fld id="{9AE095BB-0A74-4B62-8DE9-A5DD357E76DA}" type="slidenum">
              <a:rPr lang="en-US" altLang="zh-TW"/>
              <a:pPr>
                <a:defRPr/>
              </a:pPr>
              <a:t>18</a:t>
            </a:fld>
            <a:r>
              <a:rPr lang="en-US" altLang="zh-TW"/>
              <a:t>/53</a:t>
            </a:r>
            <a:endParaRPr lang="zh-TW" altLang="en-US"/>
          </a:p>
        </p:txBody>
      </p:sp>
      <p:sp>
        <p:nvSpPr>
          <p:cNvPr id="423938" name="Rectangle 2"/>
          <p:cNvSpPr>
            <a:spLocks noGrp="1"/>
          </p:cNvSpPr>
          <p:nvPr>
            <p:ph type="title"/>
          </p:nvPr>
        </p:nvSpPr>
        <p:spPr>
          <a:xfrm>
            <a:off x="438150" y="139700"/>
            <a:ext cx="8229600" cy="808038"/>
          </a:xfrm>
        </p:spPr>
        <p:txBody>
          <a:bodyPr/>
          <a:lstStyle/>
          <a:p>
            <a:pPr>
              <a:defRPr/>
            </a:pPr>
            <a:r>
              <a:rPr lang="zh-TW" altLang="en-US" sz="4400" dirty="0" smtClean="0"/>
              <a:t>知識分享計畫行為分析</a:t>
            </a:r>
            <a:endParaRPr lang="en-US" altLang="zh-TW" sz="4400" dirty="0" smtClean="0"/>
          </a:p>
        </p:txBody>
      </p:sp>
      <p:grpSp>
        <p:nvGrpSpPr>
          <p:cNvPr id="2" name="Group 3"/>
          <p:cNvGrpSpPr>
            <a:grpSpLocks/>
          </p:cNvGrpSpPr>
          <p:nvPr/>
        </p:nvGrpSpPr>
        <p:grpSpPr bwMode="auto">
          <a:xfrm>
            <a:off x="463550" y="1104900"/>
            <a:ext cx="8382000" cy="4953000"/>
            <a:chOff x="384" y="1008"/>
            <a:chExt cx="5280" cy="3120"/>
          </a:xfrm>
        </p:grpSpPr>
        <p:sp>
          <p:nvSpPr>
            <p:cNvPr id="463881" name="AutoShape 4"/>
            <p:cNvSpPr>
              <a:spLocks noChangeArrowheads="1"/>
            </p:cNvSpPr>
            <p:nvPr/>
          </p:nvSpPr>
          <p:spPr bwMode="auto">
            <a:xfrm>
              <a:off x="384" y="1008"/>
              <a:ext cx="1008" cy="240"/>
            </a:xfrm>
            <a:prstGeom prst="roundRect">
              <a:avLst>
                <a:gd name="adj" fmla="val 16667"/>
              </a:avLst>
            </a:prstGeom>
            <a:solidFill>
              <a:srgbClr val="CC99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個人的特性</a:t>
              </a:r>
            </a:p>
          </p:txBody>
        </p:sp>
        <p:sp>
          <p:nvSpPr>
            <p:cNvPr id="463882" name="AutoShape 5"/>
            <p:cNvSpPr>
              <a:spLocks noChangeArrowheads="1"/>
            </p:cNvSpPr>
            <p:nvPr/>
          </p:nvSpPr>
          <p:spPr bwMode="auto">
            <a:xfrm>
              <a:off x="384" y="1296"/>
              <a:ext cx="1008" cy="240"/>
            </a:xfrm>
            <a:prstGeom prst="roundRect">
              <a:avLst>
                <a:gd name="adj" fmla="val 16667"/>
              </a:avLst>
            </a:prstGeom>
            <a:solidFill>
              <a:srgbClr val="CC99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個人的動機</a:t>
              </a:r>
              <a:endParaRPr lang="en-US" altLang="zh-TW" sz="1600">
                <a:ea typeface="標楷體" pitchFamily="65" charset="-120"/>
              </a:endParaRPr>
            </a:p>
          </p:txBody>
        </p:sp>
        <p:sp>
          <p:nvSpPr>
            <p:cNvPr id="463883" name="AutoShape 6"/>
            <p:cNvSpPr>
              <a:spLocks noChangeArrowheads="1"/>
            </p:cNvSpPr>
            <p:nvPr/>
          </p:nvSpPr>
          <p:spPr bwMode="auto">
            <a:xfrm>
              <a:off x="384" y="1584"/>
              <a:ext cx="1008" cy="240"/>
            </a:xfrm>
            <a:prstGeom prst="roundRect">
              <a:avLst>
                <a:gd name="adj" fmla="val 16667"/>
              </a:avLst>
            </a:prstGeom>
            <a:solidFill>
              <a:srgbClr val="CC99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分享的對象</a:t>
              </a:r>
              <a:endParaRPr lang="en-US" altLang="zh-TW" sz="1600">
                <a:ea typeface="標楷體" pitchFamily="65" charset="-120"/>
              </a:endParaRPr>
            </a:p>
          </p:txBody>
        </p:sp>
        <p:sp>
          <p:nvSpPr>
            <p:cNvPr id="463884" name="AutoShape 7"/>
            <p:cNvSpPr>
              <a:spLocks noChangeArrowheads="1"/>
            </p:cNvSpPr>
            <p:nvPr/>
          </p:nvSpPr>
          <p:spPr bwMode="auto">
            <a:xfrm>
              <a:off x="384" y="1872"/>
              <a:ext cx="1008" cy="240"/>
            </a:xfrm>
            <a:prstGeom prst="roundRect">
              <a:avLst>
                <a:gd name="adj" fmla="val 16667"/>
              </a:avLst>
            </a:prstGeom>
            <a:solidFill>
              <a:srgbClr val="CC99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分享知識的類型</a:t>
              </a:r>
              <a:endParaRPr lang="en-US" altLang="zh-TW" sz="1600">
                <a:ea typeface="標楷體" pitchFamily="65" charset="-120"/>
              </a:endParaRPr>
            </a:p>
          </p:txBody>
        </p:sp>
        <p:sp>
          <p:nvSpPr>
            <p:cNvPr id="463885" name="AutoShape 8"/>
            <p:cNvSpPr>
              <a:spLocks noChangeArrowheads="1"/>
            </p:cNvSpPr>
            <p:nvPr/>
          </p:nvSpPr>
          <p:spPr bwMode="auto">
            <a:xfrm>
              <a:off x="384" y="2160"/>
              <a:ext cx="1008" cy="240"/>
            </a:xfrm>
            <a:prstGeom prst="roundRect">
              <a:avLst>
                <a:gd name="adj" fmla="val 16667"/>
              </a:avLst>
            </a:prstGeom>
            <a:solidFill>
              <a:srgbClr val="CC99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回報的預期</a:t>
              </a:r>
              <a:endParaRPr lang="en-US" altLang="zh-TW" sz="1600">
                <a:ea typeface="標楷體" pitchFamily="65" charset="-120"/>
              </a:endParaRPr>
            </a:p>
          </p:txBody>
        </p:sp>
        <p:sp>
          <p:nvSpPr>
            <p:cNvPr id="463886" name="AutoShape 9"/>
            <p:cNvSpPr>
              <a:spLocks noChangeArrowheads="1"/>
            </p:cNvSpPr>
            <p:nvPr/>
          </p:nvSpPr>
          <p:spPr bwMode="auto">
            <a:xfrm>
              <a:off x="384" y="2592"/>
              <a:ext cx="1008" cy="240"/>
            </a:xfrm>
            <a:prstGeom prst="roundRect">
              <a:avLst>
                <a:gd name="adj" fmla="val 16667"/>
              </a:avLst>
            </a:prstGeom>
            <a:solidFill>
              <a:srgbClr val="CCFFCC">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組織的文化</a:t>
              </a:r>
              <a:endParaRPr lang="en-US" altLang="zh-TW" sz="1600">
                <a:ea typeface="標楷體" pitchFamily="65" charset="-120"/>
              </a:endParaRPr>
            </a:p>
          </p:txBody>
        </p:sp>
        <p:sp>
          <p:nvSpPr>
            <p:cNvPr id="463887" name="AutoShape 10"/>
            <p:cNvSpPr>
              <a:spLocks noChangeArrowheads="1"/>
            </p:cNvSpPr>
            <p:nvPr/>
          </p:nvSpPr>
          <p:spPr bwMode="auto">
            <a:xfrm>
              <a:off x="1968" y="1488"/>
              <a:ext cx="1008" cy="432"/>
            </a:xfrm>
            <a:prstGeom prst="roundRect">
              <a:avLst>
                <a:gd name="adj" fmla="val 16667"/>
              </a:avLst>
            </a:prstGeom>
            <a:solidFill>
              <a:srgbClr val="CC99FF">
                <a:alpha val="50195"/>
              </a:srgbClr>
            </a:solidFill>
            <a:ln w="9525" algn="ctr">
              <a:solidFill>
                <a:schemeClr val="tx1"/>
              </a:solidFill>
              <a:round/>
              <a:headEnd/>
              <a:tailEnd/>
            </a:ln>
          </p:spPr>
          <p:txBody>
            <a:bodyPr wrap="none" anchor="ctr"/>
            <a:lstStyle/>
            <a:p>
              <a:pPr algn="ctr"/>
              <a:r>
                <a:rPr lang="zh-TW" altLang="en-US">
                  <a:ea typeface="標楷體" pitchFamily="65" charset="-120"/>
                </a:rPr>
                <a:t>知識分享</a:t>
              </a:r>
            </a:p>
            <a:p>
              <a:pPr algn="ctr"/>
              <a:r>
                <a:rPr lang="zh-TW" altLang="en-US">
                  <a:ea typeface="標楷體" pitchFamily="65" charset="-120"/>
                </a:rPr>
                <a:t>的態度</a:t>
              </a:r>
            </a:p>
          </p:txBody>
        </p:sp>
        <p:sp>
          <p:nvSpPr>
            <p:cNvPr id="463888" name="AutoShape 11"/>
            <p:cNvSpPr>
              <a:spLocks noChangeArrowheads="1"/>
            </p:cNvSpPr>
            <p:nvPr/>
          </p:nvSpPr>
          <p:spPr bwMode="auto">
            <a:xfrm>
              <a:off x="1968" y="2496"/>
              <a:ext cx="1008" cy="432"/>
            </a:xfrm>
            <a:prstGeom prst="roundRect">
              <a:avLst>
                <a:gd name="adj" fmla="val 16667"/>
              </a:avLst>
            </a:prstGeom>
            <a:solidFill>
              <a:srgbClr val="CCFFCC">
                <a:alpha val="59999"/>
              </a:srgbClr>
            </a:solidFill>
            <a:ln w="9525" algn="ctr">
              <a:solidFill>
                <a:schemeClr val="tx1"/>
              </a:solidFill>
              <a:round/>
              <a:headEnd/>
              <a:tailEnd/>
            </a:ln>
          </p:spPr>
          <p:txBody>
            <a:bodyPr wrap="none" anchor="ctr"/>
            <a:lstStyle/>
            <a:p>
              <a:pPr algn="ctr"/>
              <a:r>
                <a:rPr lang="zh-TW" altLang="en-US">
                  <a:ea typeface="標楷體" pitchFamily="65" charset="-120"/>
                </a:rPr>
                <a:t>知識分享行為</a:t>
              </a:r>
            </a:p>
            <a:p>
              <a:pPr algn="ctr"/>
              <a:r>
                <a:rPr lang="zh-TW" altLang="en-US">
                  <a:ea typeface="標楷體" pitchFamily="65" charset="-120"/>
                </a:rPr>
                <a:t>的主觀規範</a:t>
              </a:r>
              <a:endParaRPr lang="en-US" altLang="zh-TW">
                <a:ea typeface="標楷體" pitchFamily="65" charset="-120"/>
              </a:endParaRPr>
            </a:p>
          </p:txBody>
        </p:sp>
        <p:sp>
          <p:nvSpPr>
            <p:cNvPr id="463889" name="AutoShape 12"/>
            <p:cNvSpPr>
              <a:spLocks noChangeArrowheads="1"/>
            </p:cNvSpPr>
            <p:nvPr/>
          </p:nvSpPr>
          <p:spPr bwMode="auto">
            <a:xfrm>
              <a:off x="1968" y="3360"/>
              <a:ext cx="1008" cy="432"/>
            </a:xfrm>
            <a:prstGeom prst="roundRect">
              <a:avLst>
                <a:gd name="adj" fmla="val 16667"/>
              </a:avLst>
            </a:prstGeom>
            <a:solidFill>
              <a:srgbClr val="99CCFF">
                <a:alpha val="50195"/>
              </a:srgbClr>
            </a:solidFill>
            <a:ln w="9525" algn="ctr">
              <a:solidFill>
                <a:schemeClr val="tx1"/>
              </a:solidFill>
              <a:round/>
              <a:headEnd/>
              <a:tailEnd/>
            </a:ln>
          </p:spPr>
          <p:txBody>
            <a:bodyPr wrap="none" anchor="ctr"/>
            <a:lstStyle/>
            <a:p>
              <a:pPr algn="ctr"/>
              <a:r>
                <a:rPr lang="zh-TW" altLang="en-US">
                  <a:ea typeface="標楷體" pitchFamily="65" charset="-120"/>
                </a:rPr>
                <a:t>執行知識分享</a:t>
              </a:r>
            </a:p>
            <a:p>
              <a:pPr algn="ctr"/>
              <a:r>
                <a:rPr lang="zh-TW" altLang="en-US">
                  <a:ea typeface="標楷體" pitchFamily="65" charset="-120"/>
                </a:rPr>
                <a:t>的能力與信心</a:t>
              </a:r>
              <a:endParaRPr lang="en-US" altLang="zh-TW">
                <a:ea typeface="標楷體" pitchFamily="65" charset="-120"/>
              </a:endParaRPr>
            </a:p>
          </p:txBody>
        </p:sp>
        <p:sp>
          <p:nvSpPr>
            <p:cNvPr id="463890" name="AutoShape 13"/>
            <p:cNvSpPr>
              <a:spLocks noChangeArrowheads="1"/>
            </p:cNvSpPr>
            <p:nvPr/>
          </p:nvSpPr>
          <p:spPr bwMode="auto">
            <a:xfrm>
              <a:off x="3360" y="2496"/>
              <a:ext cx="1008" cy="432"/>
            </a:xfrm>
            <a:prstGeom prst="roundRect">
              <a:avLst>
                <a:gd name="adj" fmla="val 16667"/>
              </a:avLst>
            </a:prstGeom>
            <a:solidFill>
              <a:srgbClr val="FFCC00">
                <a:alpha val="30196"/>
              </a:srgbClr>
            </a:solidFill>
            <a:ln w="9525" algn="ctr">
              <a:solidFill>
                <a:schemeClr val="tx1"/>
              </a:solidFill>
              <a:round/>
              <a:headEnd/>
              <a:tailEnd/>
            </a:ln>
          </p:spPr>
          <p:txBody>
            <a:bodyPr wrap="none" anchor="ctr"/>
            <a:lstStyle/>
            <a:p>
              <a:pPr algn="ctr"/>
              <a:r>
                <a:rPr lang="zh-TW" altLang="en-US">
                  <a:ea typeface="標楷體" pitchFamily="65" charset="-120"/>
                </a:rPr>
                <a:t>知識分享</a:t>
              </a:r>
            </a:p>
            <a:p>
              <a:pPr algn="ctr"/>
              <a:r>
                <a:rPr lang="zh-TW" altLang="en-US">
                  <a:ea typeface="標楷體" pitchFamily="65" charset="-120"/>
                </a:rPr>
                <a:t>的意圖</a:t>
              </a:r>
              <a:endParaRPr lang="en-US" altLang="zh-TW">
                <a:ea typeface="標楷體" pitchFamily="65" charset="-120"/>
              </a:endParaRPr>
            </a:p>
          </p:txBody>
        </p:sp>
        <p:sp>
          <p:nvSpPr>
            <p:cNvPr id="463891" name="AutoShape 14"/>
            <p:cNvSpPr>
              <a:spLocks noChangeArrowheads="1"/>
            </p:cNvSpPr>
            <p:nvPr/>
          </p:nvSpPr>
          <p:spPr bwMode="auto">
            <a:xfrm>
              <a:off x="4656" y="2496"/>
              <a:ext cx="1008" cy="432"/>
            </a:xfrm>
            <a:prstGeom prst="roundRect">
              <a:avLst>
                <a:gd name="adj" fmla="val 16667"/>
              </a:avLst>
            </a:prstGeom>
            <a:solidFill>
              <a:srgbClr val="FFCC99">
                <a:alpha val="59999"/>
              </a:srgbClr>
            </a:solidFill>
            <a:ln w="9525" algn="ctr">
              <a:solidFill>
                <a:schemeClr val="tx1"/>
              </a:solidFill>
              <a:round/>
              <a:headEnd/>
              <a:tailEnd/>
            </a:ln>
          </p:spPr>
          <p:txBody>
            <a:bodyPr wrap="none" anchor="ctr"/>
            <a:lstStyle/>
            <a:p>
              <a:pPr algn="ctr"/>
              <a:r>
                <a:rPr lang="zh-TW" altLang="en-US">
                  <a:ea typeface="標楷體" pitchFamily="65" charset="-120"/>
                </a:rPr>
                <a:t>知識分享</a:t>
              </a:r>
            </a:p>
            <a:p>
              <a:pPr algn="ctr"/>
              <a:r>
                <a:rPr lang="zh-TW" altLang="en-US">
                  <a:ea typeface="標楷體" pitchFamily="65" charset="-120"/>
                </a:rPr>
                <a:t>的行為</a:t>
              </a:r>
              <a:endParaRPr lang="en-US" altLang="zh-TW">
                <a:ea typeface="標楷體" pitchFamily="65" charset="-120"/>
              </a:endParaRPr>
            </a:p>
          </p:txBody>
        </p:sp>
        <p:cxnSp>
          <p:nvCxnSpPr>
            <p:cNvPr id="463892" name="AutoShape 15"/>
            <p:cNvCxnSpPr>
              <a:cxnSpLocks noChangeShapeType="1"/>
            </p:cNvCxnSpPr>
            <p:nvPr/>
          </p:nvCxnSpPr>
          <p:spPr bwMode="auto">
            <a:xfrm>
              <a:off x="1392" y="1128"/>
              <a:ext cx="480" cy="576"/>
            </a:xfrm>
            <a:prstGeom prst="straightConnector1">
              <a:avLst/>
            </a:prstGeom>
            <a:noFill/>
            <a:ln w="19050">
              <a:solidFill>
                <a:srgbClr val="0000FF"/>
              </a:solidFill>
              <a:round/>
              <a:headEnd/>
              <a:tailEnd/>
            </a:ln>
          </p:spPr>
        </p:cxnSp>
        <p:cxnSp>
          <p:nvCxnSpPr>
            <p:cNvPr id="463893" name="AutoShape 16"/>
            <p:cNvCxnSpPr>
              <a:cxnSpLocks noChangeShapeType="1"/>
            </p:cNvCxnSpPr>
            <p:nvPr/>
          </p:nvCxnSpPr>
          <p:spPr bwMode="auto">
            <a:xfrm>
              <a:off x="1392" y="1416"/>
              <a:ext cx="480" cy="288"/>
            </a:xfrm>
            <a:prstGeom prst="straightConnector1">
              <a:avLst/>
            </a:prstGeom>
            <a:noFill/>
            <a:ln w="19050">
              <a:solidFill>
                <a:srgbClr val="0000FF"/>
              </a:solidFill>
              <a:round/>
              <a:headEnd/>
              <a:tailEnd/>
            </a:ln>
          </p:spPr>
        </p:cxnSp>
        <p:cxnSp>
          <p:nvCxnSpPr>
            <p:cNvPr id="463894" name="AutoShape 17"/>
            <p:cNvCxnSpPr>
              <a:cxnSpLocks noChangeShapeType="1"/>
              <a:stCxn id="463883" idx="3"/>
              <a:endCxn id="463887" idx="1"/>
            </p:cNvCxnSpPr>
            <p:nvPr/>
          </p:nvCxnSpPr>
          <p:spPr bwMode="auto">
            <a:xfrm>
              <a:off x="1392" y="1704"/>
              <a:ext cx="576" cy="0"/>
            </a:xfrm>
            <a:prstGeom prst="straightConnector1">
              <a:avLst/>
            </a:prstGeom>
            <a:noFill/>
            <a:ln w="19050">
              <a:solidFill>
                <a:srgbClr val="0000FF"/>
              </a:solidFill>
              <a:round/>
              <a:headEnd/>
              <a:tailEnd type="triangle" w="lg" len="lg"/>
            </a:ln>
          </p:spPr>
        </p:cxnSp>
        <p:cxnSp>
          <p:nvCxnSpPr>
            <p:cNvPr id="463895" name="AutoShape 18"/>
            <p:cNvCxnSpPr>
              <a:cxnSpLocks noChangeShapeType="1"/>
            </p:cNvCxnSpPr>
            <p:nvPr/>
          </p:nvCxnSpPr>
          <p:spPr bwMode="auto">
            <a:xfrm flipV="1">
              <a:off x="1392" y="1704"/>
              <a:ext cx="480" cy="288"/>
            </a:xfrm>
            <a:prstGeom prst="straightConnector1">
              <a:avLst/>
            </a:prstGeom>
            <a:noFill/>
            <a:ln w="19050">
              <a:solidFill>
                <a:srgbClr val="0000FF"/>
              </a:solidFill>
              <a:round/>
              <a:headEnd/>
              <a:tailEnd/>
            </a:ln>
          </p:spPr>
        </p:cxnSp>
        <p:cxnSp>
          <p:nvCxnSpPr>
            <p:cNvPr id="463896" name="AutoShape 19"/>
            <p:cNvCxnSpPr>
              <a:cxnSpLocks noChangeShapeType="1"/>
            </p:cNvCxnSpPr>
            <p:nvPr/>
          </p:nvCxnSpPr>
          <p:spPr bwMode="auto">
            <a:xfrm flipV="1">
              <a:off x="1392" y="1704"/>
              <a:ext cx="480" cy="576"/>
            </a:xfrm>
            <a:prstGeom prst="straightConnector1">
              <a:avLst/>
            </a:prstGeom>
            <a:noFill/>
            <a:ln w="19050">
              <a:solidFill>
                <a:srgbClr val="0000FF"/>
              </a:solidFill>
              <a:round/>
              <a:headEnd/>
              <a:tailEnd/>
            </a:ln>
          </p:spPr>
        </p:cxnSp>
        <p:cxnSp>
          <p:nvCxnSpPr>
            <p:cNvPr id="463897" name="AutoShape 20"/>
            <p:cNvCxnSpPr>
              <a:cxnSpLocks noChangeShapeType="1"/>
              <a:stCxn id="463886" idx="3"/>
              <a:endCxn id="463888" idx="1"/>
            </p:cNvCxnSpPr>
            <p:nvPr/>
          </p:nvCxnSpPr>
          <p:spPr bwMode="auto">
            <a:xfrm>
              <a:off x="1392" y="2712"/>
              <a:ext cx="576" cy="0"/>
            </a:xfrm>
            <a:prstGeom prst="straightConnector1">
              <a:avLst/>
            </a:prstGeom>
            <a:noFill/>
            <a:ln w="19050">
              <a:solidFill>
                <a:srgbClr val="0000FF"/>
              </a:solidFill>
              <a:round/>
              <a:headEnd/>
              <a:tailEnd type="triangle" w="lg" len="lg"/>
            </a:ln>
          </p:spPr>
        </p:cxnSp>
        <p:sp>
          <p:nvSpPr>
            <p:cNvPr id="463898" name="AutoShape 21"/>
            <p:cNvSpPr>
              <a:spLocks noChangeArrowheads="1"/>
            </p:cNvSpPr>
            <p:nvPr/>
          </p:nvSpPr>
          <p:spPr bwMode="auto">
            <a:xfrm>
              <a:off x="384" y="3024"/>
              <a:ext cx="1008" cy="240"/>
            </a:xfrm>
            <a:prstGeom prst="roundRect">
              <a:avLst>
                <a:gd name="adj" fmla="val 16667"/>
              </a:avLst>
            </a:prstGeom>
            <a:solidFill>
              <a:srgbClr val="99CC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共同的背景</a:t>
              </a:r>
              <a:endParaRPr lang="en-US" altLang="zh-TW" sz="1600">
                <a:ea typeface="標楷體" pitchFamily="65" charset="-120"/>
              </a:endParaRPr>
            </a:p>
          </p:txBody>
        </p:sp>
        <p:sp>
          <p:nvSpPr>
            <p:cNvPr id="463899" name="AutoShape 22"/>
            <p:cNvSpPr>
              <a:spLocks noChangeArrowheads="1"/>
            </p:cNvSpPr>
            <p:nvPr/>
          </p:nvSpPr>
          <p:spPr bwMode="auto">
            <a:xfrm>
              <a:off x="384" y="3312"/>
              <a:ext cx="1008" cy="240"/>
            </a:xfrm>
            <a:prstGeom prst="roundRect">
              <a:avLst>
                <a:gd name="adj" fmla="val 16667"/>
              </a:avLst>
            </a:prstGeom>
            <a:solidFill>
              <a:srgbClr val="99CC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分享的基礎設施</a:t>
              </a:r>
            </a:p>
          </p:txBody>
        </p:sp>
        <p:sp>
          <p:nvSpPr>
            <p:cNvPr id="463900" name="AutoShape 23"/>
            <p:cNvSpPr>
              <a:spLocks noChangeArrowheads="1"/>
            </p:cNvSpPr>
            <p:nvPr/>
          </p:nvSpPr>
          <p:spPr bwMode="auto">
            <a:xfrm>
              <a:off x="384" y="3600"/>
              <a:ext cx="1008" cy="240"/>
            </a:xfrm>
            <a:prstGeom prst="roundRect">
              <a:avLst>
                <a:gd name="adj" fmla="val 16667"/>
              </a:avLst>
            </a:prstGeom>
            <a:solidFill>
              <a:srgbClr val="99CC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個人資源充裕度</a:t>
              </a:r>
            </a:p>
          </p:txBody>
        </p:sp>
        <p:sp>
          <p:nvSpPr>
            <p:cNvPr id="463901" name="AutoShape 24"/>
            <p:cNvSpPr>
              <a:spLocks noChangeArrowheads="1"/>
            </p:cNvSpPr>
            <p:nvPr/>
          </p:nvSpPr>
          <p:spPr bwMode="auto">
            <a:xfrm>
              <a:off x="384" y="3888"/>
              <a:ext cx="1008" cy="240"/>
            </a:xfrm>
            <a:prstGeom prst="roundRect">
              <a:avLst>
                <a:gd name="adj" fmla="val 16667"/>
              </a:avLst>
            </a:prstGeom>
            <a:solidFill>
              <a:srgbClr val="99CCFF">
                <a:alpha val="30196"/>
              </a:srgbClr>
            </a:solidFill>
            <a:ln w="9525" algn="ctr">
              <a:solidFill>
                <a:schemeClr val="tx1"/>
              </a:solidFill>
              <a:round/>
              <a:headEnd/>
              <a:tailEnd/>
            </a:ln>
          </p:spPr>
          <p:txBody>
            <a:bodyPr wrap="none" anchor="ctr"/>
            <a:lstStyle/>
            <a:p>
              <a:pPr algn="ctr"/>
              <a:r>
                <a:rPr lang="zh-TW" altLang="en-US" sz="1600">
                  <a:ea typeface="標楷體" pitchFamily="65" charset="-120"/>
                </a:rPr>
                <a:t>個人的能力</a:t>
              </a:r>
            </a:p>
          </p:txBody>
        </p:sp>
        <p:cxnSp>
          <p:nvCxnSpPr>
            <p:cNvPr id="463902" name="AutoShape 25"/>
            <p:cNvCxnSpPr>
              <a:cxnSpLocks noChangeShapeType="1"/>
              <a:stCxn id="463899" idx="3"/>
            </p:cNvCxnSpPr>
            <p:nvPr/>
          </p:nvCxnSpPr>
          <p:spPr bwMode="auto">
            <a:xfrm>
              <a:off x="1392" y="3432"/>
              <a:ext cx="480" cy="144"/>
            </a:xfrm>
            <a:prstGeom prst="straightConnector1">
              <a:avLst/>
            </a:prstGeom>
            <a:noFill/>
            <a:ln w="19050">
              <a:solidFill>
                <a:srgbClr val="0000FF"/>
              </a:solidFill>
              <a:round/>
              <a:headEnd/>
              <a:tailEnd type="none" w="lg" len="lg"/>
            </a:ln>
          </p:spPr>
        </p:cxnSp>
        <p:cxnSp>
          <p:nvCxnSpPr>
            <p:cNvPr id="463903" name="AutoShape 26"/>
            <p:cNvCxnSpPr>
              <a:cxnSpLocks noChangeShapeType="1"/>
              <a:stCxn id="463900" idx="3"/>
            </p:cNvCxnSpPr>
            <p:nvPr/>
          </p:nvCxnSpPr>
          <p:spPr bwMode="auto">
            <a:xfrm flipV="1">
              <a:off x="1392" y="3576"/>
              <a:ext cx="480" cy="144"/>
            </a:xfrm>
            <a:prstGeom prst="straightConnector1">
              <a:avLst/>
            </a:prstGeom>
            <a:noFill/>
            <a:ln w="19050">
              <a:solidFill>
                <a:srgbClr val="0000FF"/>
              </a:solidFill>
              <a:round/>
              <a:headEnd/>
              <a:tailEnd type="none" w="lg" len="lg"/>
            </a:ln>
          </p:spPr>
        </p:cxnSp>
        <p:cxnSp>
          <p:nvCxnSpPr>
            <p:cNvPr id="463904" name="AutoShape 27"/>
            <p:cNvCxnSpPr>
              <a:cxnSpLocks noChangeShapeType="1"/>
              <a:stCxn id="463898" idx="3"/>
            </p:cNvCxnSpPr>
            <p:nvPr/>
          </p:nvCxnSpPr>
          <p:spPr bwMode="auto">
            <a:xfrm>
              <a:off x="1392" y="3144"/>
              <a:ext cx="480" cy="432"/>
            </a:xfrm>
            <a:prstGeom prst="straightConnector1">
              <a:avLst/>
            </a:prstGeom>
            <a:noFill/>
            <a:ln w="19050">
              <a:solidFill>
                <a:srgbClr val="0000FF"/>
              </a:solidFill>
              <a:round/>
              <a:headEnd/>
              <a:tailEnd/>
            </a:ln>
          </p:spPr>
        </p:cxnSp>
        <p:cxnSp>
          <p:nvCxnSpPr>
            <p:cNvPr id="463905" name="AutoShape 28"/>
            <p:cNvCxnSpPr>
              <a:cxnSpLocks noChangeShapeType="1"/>
              <a:stCxn id="463901" idx="3"/>
            </p:cNvCxnSpPr>
            <p:nvPr/>
          </p:nvCxnSpPr>
          <p:spPr bwMode="auto">
            <a:xfrm flipV="1">
              <a:off x="1392" y="3576"/>
              <a:ext cx="480" cy="432"/>
            </a:xfrm>
            <a:prstGeom prst="straightConnector1">
              <a:avLst/>
            </a:prstGeom>
            <a:noFill/>
            <a:ln w="19050">
              <a:solidFill>
                <a:srgbClr val="0000FF"/>
              </a:solidFill>
              <a:round/>
              <a:headEnd/>
              <a:tailEnd/>
            </a:ln>
          </p:spPr>
        </p:cxnSp>
        <p:sp>
          <p:nvSpPr>
            <p:cNvPr id="463906" name="Line 29"/>
            <p:cNvSpPr>
              <a:spLocks noChangeShapeType="1"/>
            </p:cNvSpPr>
            <p:nvPr/>
          </p:nvSpPr>
          <p:spPr bwMode="auto">
            <a:xfrm>
              <a:off x="1842" y="3570"/>
              <a:ext cx="144" cy="0"/>
            </a:xfrm>
            <a:prstGeom prst="line">
              <a:avLst/>
            </a:prstGeom>
            <a:noFill/>
            <a:ln w="19050">
              <a:solidFill>
                <a:srgbClr val="0000FF"/>
              </a:solidFill>
              <a:round/>
              <a:headEnd/>
              <a:tailEnd type="triangle" w="lg" len="lg"/>
            </a:ln>
          </p:spPr>
          <p:txBody>
            <a:bodyPr wrap="none" anchor="ctr"/>
            <a:lstStyle/>
            <a:p>
              <a:endParaRPr lang="zh-TW" altLang="en-US"/>
            </a:p>
          </p:txBody>
        </p:sp>
        <p:cxnSp>
          <p:nvCxnSpPr>
            <p:cNvPr id="463907" name="AutoShape 30"/>
            <p:cNvCxnSpPr>
              <a:cxnSpLocks noChangeShapeType="1"/>
              <a:stCxn id="463888" idx="3"/>
              <a:endCxn id="463890" idx="1"/>
            </p:cNvCxnSpPr>
            <p:nvPr/>
          </p:nvCxnSpPr>
          <p:spPr bwMode="auto">
            <a:xfrm>
              <a:off x="2976" y="2712"/>
              <a:ext cx="384" cy="0"/>
            </a:xfrm>
            <a:prstGeom prst="straightConnector1">
              <a:avLst/>
            </a:prstGeom>
            <a:noFill/>
            <a:ln w="19050">
              <a:solidFill>
                <a:srgbClr val="0000FF"/>
              </a:solidFill>
              <a:round/>
              <a:headEnd/>
              <a:tailEnd type="triangle" w="lg" len="lg"/>
            </a:ln>
          </p:spPr>
        </p:cxnSp>
        <p:cxnSp>
          <p:nvCxnSpPr>
            <p:cNvPr id="463908" name="AutoShape 31"/>
            <p:cNvCxnSpPr>
              <a:cxnSpLocks noChangeShapeType="1"/>
              <a:stCxn id="463887" idx="3"/>
            </p:cNvCxnSpPr>
            <p:nvPr/>
          </p:nvCxnSpPr>
          <p:spPr bwMode="auto">
            <a:xfrm>
              <a:off x="2976" y="1704"/>
              <a:ext cx="288" cy="1008"/>
            </a:xfrm>
            <a:prstGeom prst="straightConnector1">
              <a:avLst/>
            </a:prstGeom>
            <a:noFill/>
            <a:ln w="19050">
              <a:solidFill>
                <a:srgbClr val="0000FF"/>
              </a:solidFill>
              <a:round/>
              <a:headEnd/>
              <a:tailEnd/>
            </a:ln>
          </p:spPr>
        </p:cxnSp>
        <p:cxnSp>
          <p:nvCxnSpPr>
            <p:cNvPr id="463909" name="AutoShape 32"/>
            <p:cNvCxnSpPr>
              <a:cxnSpLocks noChangeShapeType="1"/>
              <a:stCxn id="463889" idx="3"/>
            </p:cNvCxnSpPr>
            <p:nvPr/>
          </p:nvCxnSpPr>
          <p:spPr bwMode="auto">
            <a:xfrm flipV="1">
              <a:off x="2976" y="2712"/>
              <a:ext cx="288" cy="864"/>
            </a:xfrm>
            <a:prstGeom prst="straightConnector1">
              <a:avLst/>
            </a:prstGeom>
            <a:noFill/>
            <a:ln w="19050">
              <a:solidFill>
                <a:srgbClr val="0000FF"/>
              </a:solidFill>
              <a:round/>
              <a:headEnd/>
              <a:tailEnd/>
            </a:ln>
          </p:spPr>
        </p:cxnSp>
        <p:cxnSp>
          <p:nvCxnSpPr>
            <p:cNvPr id="463910" name="AutoShape 33"/>
            <p:cNvCxnSpPr>
              <a:cxnSpLocks noChangeShapeType="1"/>
              <a:stCxn id="463890" idx="3"/>
              <a:endCxn id="463891" idx="1"/>
            </p:cNvCxnSpPr>
            <p:nvPr/>
          </p:nvCxnSpPr>
          <p:spPr bwMode="auto">
            <a:xfrm>
              <a:off x="4368" y="2712"/>
              <a:ext cx="288" cy="0"/>
            </a:xfrm>
            <a:prstGeom prst="straightConnector1">
              <a:avLst/>
            </a:prstGeom>
            <a:noFill/>
            <a:ln w="19050">
              <a:solidFill>
                <a:srgbClr val="0000FF"/>
              </a:solidFill>
              <a:round/>
              <a:headEnd/>
              <a:tailEnd type="triangle" w="lg" len="lg"/>
            </a:ln>
          </p:spPr>
        </p:cxnSp>
      </p:grpSp>
      <p:sp>
        <p:nvSpPr>
          <p:cNvPr id="463877" name="Rectangle 34"/>
          <p:cNvSpPr>
            <a:spLocks noChangeArrowheads="1"/>
          </p:cNvSpPr>
          <p:nvPr/>
        </p:nvSpPr>
        <p:spPr bwMode="auto">
          <a:xfrm>
            <a:off x="5721350" y="5981700"/>
            <a:ext cx="3422650" cy="304800"/>
          </a:xfrm>
          <a:prstGeom prst="rect">
            <a:avLst/>
          </a:prstGeom>
          <a:noFill/>
          <a:ln w="9525" algn="ctr">
            <a:noFill/>
            <a:miter lim="800000"/>
            <a:headEnd/>
            <a:tailEnd/>
          </a:ln>
        </p:spPr>
        <p:txBody>
          <a:bodyPr wrap="none" anchor="ctr">
            <a:spAutoFit/>
          </a:bodyPr>
          <a:lstStyle/>
          <a:p>
            <a:pPr algn="ctr" eaLnBrk="0" hangingPunct="0">
              <a:tabLst>
                <a:tab pos="457200" algn="l"/>
              </a:tabLst>
            </a:pPr>
            <a:r>
              <a:rPr lang="zh-TW" altLang="en-US" sz="1400">
                <a:ea typeface="標楷體" pitchFamily="65" charset="-120"/>
              </a:rPr>
              <a:t>資料來源：知識管理，林東清著，</a:t>
            </a:r>
            <a:r>
              <a:rPr lang="en-US" altLang="zh-TW" sz="1400">
                <a:ea typeface="標楷體" pitchFamily="65" charset="-120"/>
              </a:rPr>
              <a:t>2005</a:t>
            </a:r>
            <a:r>
              <a:rPr lang="zh-TW" altLang="en-US" sz="1400">
                <a:ea typeface="標楷體" pitchFamily="65" charset="-120"/>
              </a:rPr>
              <a:t>。</a:t>
            </a:r>
          </a:p>
        </p:txBody>
      </p:sp>
      <p:sp>
        <p:nvSpPr>
          <p:cNvPr id="423972" name="AutoShape 36"/>
          <p:cNvSpPr>
            <a:spLocks noChangeArrowheads="1"/>
          </p:cNvSpPr>
          <p:nvPr/>
        </p:nvSpPr>
        <p:spPr bwMode="auto">
          <a:xfrm>
            <a:off x="4883150" y="952500"/>
            <a:ext cx="2895600" cy="1524000"/>
          </a:xfrm>
          <a:prstGeom prst="wedgeRoundRectCallout">
            <a:avLst>
              <a:gd name="adj1" fmla="val -66884"/>
              <a:gd name="adj2" fmla="val 42917"/>
              <a:gd name="adj3" fmla="val 16667"/>
            </a:avLst>
          </a:prstGeom>
          <a:solidFill>
            <a:srgbClr val="FFFF99"/>
          </a:solidFill>
          <a:ln w="9525" algn="ctr">
            <a:solidFill>
              <a:srgbClr val="008000"/>
            </a:solidFill>
            <a:miter lim="800000"/>
            <a:headEnd/>
            <a:tailEnd/>
          </a:ln>
        </p:spPr>
        <p:txBody>
          <a:bodyPr anchor="ctr"/>
          <a:lstStyle/>
          <a:p>
            <a:pPr marL="114300" lvl="1">
              <a:spcAft>
                <a:spcPct val="20000"/>
              </a:spcAft>
              <a:buFont typeface="Wingdings" pitchFamily="2" charset="2"/>
              <a:buNone/>
            </a:pPr>
            <a:r>
              <a:rPr kumimoji="0" lang="zh-TW" altLang="en-US" sz="1400" b="1">
                <a:solidFill>
                  <a:srgbClr val="006600"/>
                </a:solidFill>
                <a:ea typeface="標楷體" pitchFamily="65" charset="-120"/>
              </a:rPr>
              <a:t>  </a:t>
            </a:r>
          </a:p>
          <a:p>
            <a:pPr marL="114300" lvl="1">
              <a:spcAft>
                <a:spcPct val="20000"/>
              </a:spcAft>
              <a:buFont typeface="Wingdings" pitchFamily="2" charset="2"/>
              <a:buChar char="Ø"/>
            </a:pPr>
            <a:r>
              <a:rPr kumimoji="0" lang="zh-TW" altLang="en-US" sz="1400" b="1">
                <a:solidFill>
                  <a:srgbClr val="003300"/>
                </a:solidFill>
                <a:ea typeface="標楷體" pitchFamily="65" charset="-120"/>
              </a:rPr>
              <a:t>  資深人員大多樂於分享</a:t>
            </a:r>
          </a:p>
          <a:p>
            <a:pPr marL="114300" lvl="1">
              <a:spcBef>
                <a:spcPct val="20000"/>
              </a:spcBef>
              <a:spcAft>
                <a:spcPct val="20000"/>
              </a:spcAft>
              <a:buFont typeface="Wingdings" pitchFamily="2" charset="2"/>
              <a:buChar char="Ø"/>
            </a:pPr>
            <a:r>
              <a:rPr kumimoji="0" lang="zh-TW" altLang="en-US" sz="1400" b="1">
                <a:solidFill>
                  <a:srgbClr val="003300"/>
                </a:solidFill>
                <a:ea typeface="標楷體" pitchFamily="65" charset="-120"/>
              </a:rPr>
              <a:t>  接收者珍惜學習機會</a:t>
            </a:r>
          </a:p>
          <a:p>
            <a:pPr marL="114300" lvl="1">
              <a:spcBef>
                <a:spcPct val="20000"/>
              </a:spcBef>
              <a:buFont typeface="Wingdings" pitchFamily="2" charset="2"/>
              <a:buChar char="Ø"/>
            </a:pPr>
            <a:r>
              <a:rPr kumimoji="0" lang="zh-TW" altLang="en-US" sz="1400" b="1">
                <a:solidFill>
                  <a:srgbClr val="990000"/>
                </a:solidFill>
                <a:ea typeface="標楷體" pitchFamily="65" charset="-120"/>
              </a:rPr>
              <a:t>  部份知識項目屬內隱性質，</a:t>
            </a:r>
          </a:p>
          <a:p>
            <a:pPr marL="114300" lvl="1">
              <a:buFont typeface="Wingdings" pitchFamily="2" charset="2"/>
              <a:buNone/>
            </a:pPr>
            <a:r>
              <a:rPr kumimoji="0" lang="zh-TW" altLang="en-US" sz="1400" b="1">
                <a:solidFill>
                  <a:srgbClr val="990000"/>
                </a:solidFill>
                <a:ea typeface="標楷體" pitchFamily="65" charset="-120"/>
              </a:rPr>
              <a:t>     僅能個案指導或經驗交流，</a:t>
            </a:r>
          </a:p>
          <a:p>
            <a:pPr marL="114300" lvl="1">
              <a:buFont typeface="Wingdings" pitchFamily="2" charset="2"/>
              <a:buNone/>
            </a:pPr>
            <a:r>
              <a:rPr kumimoji="0" lang="zh-TW" altLang="en-US" sz="1400" b="1">
                <a:solidFill>
                  <a:srgbClr val="990000"/>
                </a:solidFill>
                <a:ea typeface="標楷體" pitchFamily="65" charset="-120"/>
              </a:rPr>
              <a:t>     傳授及內化過程較為緩慢</a:t>
            </a:r>
          </a:p>
          <a:p>
            <a:pPr algn="ctr"/>
            <a:endParaRPr lang="zh-TW" altLang="en-US" b="1">
              <a:solidFill>
                <a:srgbClr val="990000"/>
              </a:solidFill>
              <a:ea typeface="標楷體" pitchFamily="65" charset="-120"/>
            </a:endParaRPr>
          </a:p>
        </p:txBody>
      </p:sp>
      <p:sp>
        <p:nvSpPr>
          <p:cNvPr id="423973" name="AutoShape 37"/>
          <p:cNvSpPr>
            <a:spLocks noChangeArrowheads="1"/>
          </p:cNvSpPr>
          <p:nvPr/>
        </p:nvSpPr>
        <p:spPr bwMode="auto">
          <a:xfrm>
            <a:off x="158750" y="2171700"/>
            <a:ext cx="2667000" cy="1524000"/>
          </a:xfrm>
          <a:prstGeom prst="wedgeRoundRectCallout">
            <a:avLst>
              <a:gd name="adj1" fmla="val 67681"/>
              <a:gd name="adj2" fmla="val 42917"/>
              <a:gd name="adj3" fmla="val 16667"/>
            </a:avLst>
          </a:prstGeom>
          <a:solidFill>
            <a:srgbClr val="FFFF99"/>
          </a:solidFill>
          <a:ln w="9525" algn="ctr">
            <a:solidFill>
              <a:srgbClr val="008000"/>
            </a:solidFill>
            <a:miter lim="800000"/>
            <a:headEnd/>
            <a:tailEnd/>
          </a:ln>
        </p:spPr>
        <p:txBody>
          <a:bodyPr anchor="ctr"/>
          <a:lstStyle/>
          <a:p>
            <a:pPr marL="114300" lvl="1">
              <a:spcAft>
                <a:spcPct val="20000"/>
              </a:spcAft>
              <a:buFont typeface="Wingdings" pitchFamily="2" charset="2"/>
              <a:buNone/>
            </a:pPr>
            <a:r>
              <a:rPr kumimoji="0" lang="zh-TW" altLang="en-US" sz="1400" b="1">
                <a:solidFill>
                  <a:srgbClr val="006600"/>
                </a:solidFill>
                <a:ea typeface="標楷體" pitchFamily="65" charset="-120"/>
              </a:rPr>
              <a:t>  </a:t>
            </a:r>
          </a:p>
          <a:p>
            <a:pPr marL="114300" lvl="1">
              <a:buFont typeface="Wingdings" pitchFamily="2" charset="2"/>
              <a:buChar char="Ø"/>
            </a:pPr>
            <a:r>
              <a:rPr kumimoji="0" lang="zh-TW" altLang="en-US" sz="1400" b="1">
                <a:solidFill>
                  <a:srgbClr val="003300"/>
                </a:solidFill>
                <a:ea typeface="標楷體" pitchFamily="65" charset="-120"/>
              </a:rPr>
              <a:t>  公司與部門相當重視</a:t>
            </a:r>
          </a:p>
          <a:p>
            <a:pPr marL="114300" lvl="1">
              <a:buFont typeface="Wingdings" pitchFamily="2" charset="2"/>
              <a:buNone/>
            </a:pPr>
            <a:r>
              <a:rPr kumimoji="0" lang="zh-TW" altLang="en-US" sz="1400" b="1">
                <a:solidFill>
                  <a:srgbClr val="003300"/>
                </a:solidFill>
                <a:ea typeface="標楷體" pitchFamily="65" charset="-120"/>
              </a:rPr>
              <a:t>     知識學習及分享，且</a:t>
            </a:r>
          </a:p>
          <a:p>
            <a:pPr marL="114300" lvl="1">
              <a:spcAft>
                <a:spcPct val="40000"/>
              </a:spcAft>
              <a:buFont typeface="Wingdings" pitchFamily="2" charset="2"/>
              <a:buNone/>
            </a:pPr>
            <a:r>
              <a:rPr kumimoji="0" lang="zh-TW" altLang="en-US" sz="1400" b="1">
                <a:solidFill>
                  <a:srgbClr val="003300"/>
                </a:solidFill>
                <a:ea typeface="標楷體" pitchFamily="65" charset="-120"/>
              </a:rPr>
              <a:t>     持續給予實質性的支持</a:t>
            </a:r>
          </a:p>
          <a:p>
            <a:pPr marL="114300" lvl="1">
              <a:buFont typeface="Wingdings" pitchFamily="2" charset="2"/>
              <a:buChar char="Ø"/>
            </a:pPr>
            <a:r>
              <a:rPr kumimoji="0" lang="zh-TW" altLang="en-US" sz="1400" b="1">
                <a:solidFill>
                  <a:srgbClr val="003300"/>
                </a:solidFill>
                <a:ea typeface="標楷體" pitchFamily="65" charset="-120"/>
              </a:rPr>
              <a:t> 團隊成員間也常藉由工作</a:t>
            </a:r>
          </a:p>
          <a:p>
            <a:pPr marL="114300" lvl="1">
              <a:buFont typeface="Wingdings" pitchFamily="2" charset="2"/>
              <a:buNone/>
            </a:pPr>
            <a:r>
              <a:rPr kumimoji="0" lang="zh-TW" altLang="en-US" sz="1400" b="1">
                <a:solidFill>
                  <a:srgbClr val="003300"/>
                </a:solidFill>
                <a:ea typeface="標楷體" pitchFamily="65" charset="-120"/>
              </a:rPr>
              <a:t>    交流及討論，尋求相關</a:t>
            </a:r>
          </a:p>
          <a:p>
            <a:pPr marL="114300" lvl="1">
              <a:buFont typeface="Wingdings" pitchFamily="2" charset="2"/>
              <a:buNone/>
            </a:pPr>
            <a:r>
              <a:rPr kumimoji="0" lang="zh-TW" altLang="en-US" sz="1400" b="1">
                <a:solidFill>
                  <a:srgbClr val="003300"/>
                </a:solidFill>
                <a:ea typeface="標楷體" pitchFamily="65" charset="-120"/>
              </a:rPr>
              <a:t>    問題的處理經驗及模式</a:t>
            </a:r>
          </a:p>
          <a:p>
            <a:pPr algn="ctr"/>
            <a:endParaRPr lang="zh-TW" altLang="en-US" b="1">
              <a:solidFill>
                <a:srgbClr val="003300"/>
              </a:solidFill>
              <a:ea typeface="標楷體" pitchFamily="65" charset="-120"/>
            </a:endParaRPr>
          </a:p>
        </p:txBody>
      </p:sp>
      <p:sp>
        <p:nvSpPr>
          <p:cNvPr id="423974" name="AutoShape 38"/>
          <p:cNvSpPr>
            <a:spLocks noChangeArrowheads="1"/>
          </p:cNvSpPr>
          <p:nvPr/>
        </p:nvSpPr>
        <p:spPr bwMode="auto">
          <a:xfrm>
            <a:off x="5492750" y="4381500"/>
            <a:ext cx="3429000" cy="1981200"/>
          </a:xfrm>
          <a:prstGeom prst="wedgeRoundRectCallout">
            <a:avLst>
              <a:gd name="adj1" fmla="val -78472"/>
              <a:gd name="adj2" fmla="val -6250"/>
              <a:gd name="adj3" fmla="val 16667"/>
            </a:avLst>
          </a:prstGeom>
          <a:solidFill>
            <a:srgbClr val="FFFF99"/>
          </a:solidFill>
          <a:ln w="9525" algn="ctr">
            <a:solidFill>
              <a:srgbClr val="008000"/>
            </a:solidFill>
            <a:miter lim="800000"/>
            <a:headEnd/>
            <a:tailEnd/>
          </a:ln>
        </p:spPr>
        <p:txBody>
          <a:bodyPr anchor="ctr"/>
          <a:lstStyle/>
          <a:p>
            <a:pPr marL="114300" lvl="1">
              <a:spcAft>
                <a:spcPct val="20000"/>
              </a:spcAft>
              <a:buFont typeface="Wingdings" pitchFamily="2" charset="2"/>
              <a:buNone/>
            </a:pPr>
            <a:r>
              <a:rPr kumimoji="0" lang="zh-TW" altLang="en-US" sz="1400" b="1">
                <a:solidFill>
                  <a:srgbClr val="006600"/>
                </a:solidFill>
                <a:ea typeface="標楷體" pitchFamily="65" charset="-120"/>
              </a:rPr>
              <a:t>  </a:t>
            </a:r>
          </a:p>
          <a:p>
            <a:pPr marL="114300" lvl="1">
              <a:buFont typeface="Wingdings" pitchFamily="2" charset="2"/>
              <a:buChar char="Ø"/>
            </a:pPr>
            <a:r>
              <a:rPr kumimoji="0" lang="zh-TW" altLang="en-US" sz="1400" b="1">
                <a:solidFill>
                  <a:srgbClr val="990000"/>
                </a:solidFill>
                <a:ea typeface="標楷體" pitchFamily="65" charset="-120"/>
              </a:rPr>
              <a:t> 專案管理知識具異質整合特性，</a:t>
            </a:r>
          </a:p>
          <a:p>
            <a:pPr marL="114300" lvl="1">
              <a:buFont typeface="Wingdings" pitchFamily="2" charset="2"/>
              <a:buNone/>
            </a:pPr>
            <a:r>
              <a:rPr kumimoji="0" lang="zh-TW" altLang="en-US" sz="1400" b="1">
                <a:solidFill>
                  <a:srgbClr val="990000"/>
                </a:solidFill>
                <a:ea typeface="標楷體" pitchFamily="65" charset="-120"/>
              </a:rPr>
              <a:t>    吸收成效與接收者之基礎知識及</a:t>
            </a:r>
          </a:p>
          <a:p>
            <a:pPr marL="114300" lvl="1">
              <a:buFont typeface="Wingdings" pitchFamily="2" charset="2"/>
              <a:buNone/>
            </a:pPr>
            <a:r>
              <a:rPr kumimoji="0" lang="zh-TW" altLang="en-US" sz="1400" b="1">
                <a:solidFill>
                  <a:srgbClr val="990000"/>
                </a:solidFill>
                <a:ea typeface="標楷體" pitchFamily="65" charset="-120"/>
              </a:rPr>
              <a:t>    經驗豐富度有關，如果傳授者與</a:t>
            </a:r>
          </a:p>
          <a:p>
            <a:pPr marL="114300" lvl="1">
              <a:buFont typeface="Wingdings" pitchFamily="2" charset="2"/>
              <a:buNone/>
            </a:pPr>
            <a:r>
              <a:rPr kumimoji="0" lang="zh-TW" altLang="en-US" sz="1400" b="1">
                <a:solidFill>
                  <a:srgbClr val="990000"/>
                </a:solidFill>
                <a:ea typeface="標楷體" pitchFamily="65" charset="-120"/>
              </a:rPr>
              <a:t>    接收者程度差太大，會導致效果</a:t>
            </a:r>
          </a:p>
          <a:p>
            <a:pPr marL="114300" lvl="1">
              <a:spcAft>
                <a:spcPct val="40000"/>
              </a:spcAft>
              <a:buFont typeface="Wingdings" pitchFamily="2" charset="2"/>
              <a:buNone/>
            </a:pPr>
            <a:r>
              <a:rPr kumimoji="0" lang="zh-TW" altLang="en-US" sz="1400" b="1">
                <a:solidFill>
                  <a:srgbClr val="990000"/>
                </a:solidFill>
                <a:ea typeface="標楷體" pitchFamily="65" charset="-120"/>
              </a:rPr>
              <a:t>    不佳</a:t>
            </a:r>
          </a:p>
          <a:p>
            <a:pPr marL="114300" lvl="1">
              <a:buFont typeface="Wingdings" pitchFamily="2" charset="2"/>
              <a:buChar char="Ø"/>
            </a:pPr>
            <a:r>
              <a:rPr kumimoji="0" lang="zh-TW" altLang="en-US" sz="1400" b="1">
                <a:solidFill>
                  <a:srgbClr val="990000"/>
                </a:solidFill>
                <a:ea typeface="標楷體" pitchFamily="65" charset="-120"/>
              </a:rPr>
              <a:t> 資深專案管理人員例行專案事務</a:t>
            </a:r>
          </a:p>
          <a:p>
            <a:pPr marL="114300" lvl="1">
              <a:buFont typeface="Wingdings" pitchFamily="2" charset="2"/>
              <a:buNone/>
            </a:pPr>
            <a:r>
              <a:rPr kumimoji="0" lang="zh-TW" altLang="en-US" sz="1400" b="1">
                <a:solidFill>
                  <a:srgbClr val="990000"/>
                </a:solidFill>
                <a:ea typeface="標楷體" pitchFamily="65" charset="-120"/>
              </a:rPr>
              <a:t>    工作負擔大，無暇進行相關知識</a:t>
            </a:r>
          </a:p>
          <a:p>
            <a:pPr marL="114300" lvl="1">
              <a:buFont typeface="Wingdings" pitchFamily="2" charset="2"/>
              <a:buNone/>
            </a:pPr>
            <a:r>
              <a:rPr kumimoji="0" lang="zh-TW" altLang="en-US" sz="1400" b="1">
                <a:solidFill>
                  <a:srgbClr val="990000"/>
                </a:solidFill>
                <a:ea typeface="標楷體" pitchFamily="65" charset="-120"/>
              </a:rPr>
              <a:t>    分享與移轉</a:t>
            </a:r>
          </a:p>
          <a:p>
            <a:pPr algn="ctr"/>
            <a:endParaRPr lang="zh-TW" altLang="en-US" sz="1400" b="1">
              <a:solidFill>
                <a:srgbClr val="990000"/>
              </a:solidFill>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39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39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3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72" grpId="0" animBg="1"/>
      <p:bldP spid="423973" grpId="0" animBg="1"/>
      <p:bldP spid="42397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投影片編號版面配置區 5"/>
          <p:cNvSpPr>
            <a:spLocks noGrp="1"/>
          </p:cNvSpPr>
          <p:nvPr>
            <p:ph type="sldNum" sz="quarter" idx="12"/>
          </p:nvPr>
        </p:nvSpPr>
        <p:spPr/>
        <p:txBody>
          <a:bodyPr/>
          <a:lstStyle/>
          <a:p>
            <a:pPr>
              <a:defRPr/>
            </a:pPr>
            <a:fld id="{C3680B21-C0C2-4787-8423-0D2BBB910015}" type="slidenum">
              <a:rPr lang="en-US" altLang="zh-TW"/>
              <a:pPr>
                <a:defRPr/>
              </a:pPr>
              <a:t>19</a:t>
            </a:fld>
            <a:r>
              <a:rPr lang="en-US" altLang="zh-TW"/>
              <a:t>/53</a:t>
            </a:r>
            <a:endParaRPr lang="zh-TW" altLang="en-US"/>
          </a:p>
        </p:txBody>
      </p:sp>
      <p:grpSp>
        <p:nvGrpSpPr>
          <p:cNvPr id="2" name="Group 8"/>
          <p:cNvGrpSpPr>
            <a:grpSpLocks/>
          </p:cNvGrpSpPr>
          <p:nvPr/>
        </p:nvGrpSpPr>
        <p:grpSpPr bwMode="auto">
          <a:xfrm>
            <a:off x="561975" y="1600200"/>
            <a:ext cx="8048625" cy="914400"/>
            <a:chOff x="354" y="2592"/>
            <a:chExt cx="5070" cy="576"/>
          </a:xfrm>
        </p:grpSpPr>
        <p:sp>
          <p:nvSpPr>
            <p:cNvPr id="428041" name="Rectangle 9"/>
            <p:cNvSpPr>
              <a:spLocks noChangeArrowheads="1"/>
            </p:cNvSpPr>
            <p:nvPr/>
          </p:nvSpPr>
          <p:spPr bwMode="auto">
            <a:xfrm>
              <a:off x="354" y="2592"/>
              <a:ext cx="454" cy="576"/>
            </a:xfrm>
            <a:prstGeom prst="rect">
              <a:avLst/>
            </a:prstGeom>
            <a:solidFill>
              <a:srgbClr val="99330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1</a:t>
              </a:r>
              <a:endParaRPr lang="zh-TW" altLang="en-US" sz="2400" b="1">
                <a:solidFill>
                  <a:schemeClr val="bg1"/>
                </a:solidFill>
                <a:ea typeface="標楷體" pitchFamily="65" charset="-120"/>
                <a:cs typeface="Arial" pitchFamily="34" charset="0"/>
              </a:endParaRPr>
            </a:p>
          </p:txBody>
        </p:sp>
        <p:sp>
          <p:nvSpPr>
            <p:cNvPr id="428042" name="Rectangle 10"/>
            <p:cNvSpPr>
              <a:spLocks noChangeArrowheads="1"/>
            </p:cNvSpPr>
            <p:nvPr/>
          </p:nvSpPr>
          <p:spPr bwMode="auto">
            <a:xfrm>
              <a:off x="808" y="2592"/>
              <a:ext cx="4616" cy="576"/>
            </a:xfrm>
            <a:prstGeom prst="rect">
              <a:avLst/>
            </a:prstGeom>
            <a:solidFill>
              <a:srgbClr val="FFCC99"/>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資深專案管理人員無暇進行知識移轉</a:t>
              </a:r>
            </a:p>
          </p:txBody>
        </p:sp>
      </p:grpSp>
      <p:grpSp>
        <p:nvGrpSpPr>
          <p:cNvPr id="3" name="Group 11"/>
          <p:cNvGrpSpPr>
            <a:grpSpLocks/>
          </p:cNvGrpSpPr>
          <p:nvPr/>
        </p:nvGrpSpPr>
        <p:grpSpPr bwMode="auto">
          <a:xfrm>
            <a:off x="561975" y="2971800"/>
            <a:ext cx="8048625" cy="914400"/>
            <a:chOff x="354" y="3360"/>
            <a:chExt cx="5070" cy="576"/>
          </a:xfrm>
        </p:grpSpPr>
        <p:sp>
          <p:nvSpPr>
            <p:cNvPr id="428044" name="Rectangle 12"/>
            <p:cNvSpPr>
              <a:spLocks noChangeArrowheads="1"/>
            </p:cNvSpPr>
            <p:nvPr/>
          </p:nvSpPr>
          <p:spPr bwMode="auto">
            <a:xfrm>
              <a:off x="354" y="3360"/>
              <a:ext cx="454" cy="576"/>
            </a:xfrm>
            <a:prstGeom prst="rect">
              <a:avLst/>
            </a:prstGeom>
            <a:solidFill>
              <a:srgbClr val="8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2</a:t>
              </a:r>
            </a:p>
          </p:txBody>
        </p:sp>
        <p:sp>
          <p:nvSpPr>
            <p:cNvPr id="428045" name="Rectangle 13"/>
            <p:cNvSpPr>
              <a:spLocks noChangeArrowheads="1"/>
            </p:cNvSpPr>
            <p:nvPr/>
          </p:nvSpPr>
          <p:spPr bwMode="auto">
            <a:xfrm>
              <a:off x="808" y="3360"/>
              <a:ext cx="4616" cy="576"/>
            </a:xfrm>
            <a:prstGeom prst="rect">
              <a:avLst/>
            </a:prstGeom>
            <a:solidFill>
              <a:srgbClr val="CC99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專案知識接收者自身基礎知識落差</a:t>
              </a:r>
            </a:p>
          </p:txBody>
        </p:sp>
      </p:grpSp>
      <p:sp>
        <p:nvSpPr>
          <p:cNvPr id="9" name="標題 1"/>
          <p:cNvSpPr txBox="1">
            <a:spLocks/>
          </p:cNvSpPr>
          <p:nvPr/>
        </p:nvSpPr>
        <p:spPr bwMode="auto">
          <a:xfrm>
            <a:off x="457200" y="585788"/>
            <a:ext cx="8229600" cy="633412"/>
          </a:xfrm>
          <a:prstGeom prst="rect">
            <a:avLst/>
          </a:prstGeom>
          <a:noFill/>
          <a:ln w="9525">
            <a:noFill/>
            <a:miter lim="800000"/>
            <a:headEnd/>
            <a:tailEnd/>
          </a:ln>
        </p:spPr>
        <p:txBody>
          <a:bodyPr anchor="ctr"/>
          <a:lstStyle/>
          <a:p>
            <a:pPr algn="ctr">
              <a:defRPr/>
            </a:pPr>
            <a:r>
              <a:rPr kumimoji="0" lang="zh-TW" altLang="en-US" sz="4400" b="1">
                <a:solidFill>
                  <a:srgbClr val="CC3300"/>
                </a:solidFill>
                <a:effectLst>
                  <a:outerShdw blurRad="38100" dist="38100" dir="2700000" algn="tl">
                    <a:srgbClr val="C0C0C0"/>
                  </a:outerShdw>
                </a:effectLst>
                <a:latin typeface="標楷體" pitchFamily="65" charset="-120"/>
                <a:ea typeface="標楷體" pitchFamily="65" charset="-120"/>
              </a:rPr>
              <a:t>現行專案知識分享主要不利因素</a:t>
            </a:r>
            <a:endParaRPr lang="en-US" altLang="zh-TW" sz="4400" b="1">
              <a:solidFill>
                <a:srgbClr val="CC3300"/>
              </a:solidFill>
              <a:effectLst>
                <a:outerShdw blurRad="38100" dist="38100" dir="2700000" algn="tl">
                  <a:srgbClr val="C0C0C0"/>
                </a:outerShdw>
              </a:effectLst>
            </a:endParaRPr>
          </a:p>
        </p:txBody>
      </p:sp>
      <p:grpSp>
        <p:nvGrpSpPr>
          <p:cNvPr id="4" name="Group 18"/>
          <p:cNvGrpSpPr>
            <a:grpSpLocks/>
          </p:cNvGrpSpPr>
          <p:nvPr/>
        </p:nvGrpSpPr>
        <p:grpSpPr bwMode="auto">
          <a:xfrm>
            <a:off x="561975" y="4343400"/>
            <a:ext cx="8048625" cy="914400"/>
            <a:chOff x="354" y="1824"/>
            <a:chExt cx="5070" cy="576"/>
          </a:xfrm>
        </p:grpSpPr>
        <p:sp>
          <p:nvSpPr>
            <p:cNvPr id="428051" name="Rectangle 19"/>
            <p:cNvSpPr>
              <a:spLocks noChangeArrowheads="1"/>
            </p:cNvSpPr>
            <p:nvPr/>
          </p:nvSpPr>
          <p:spPr bwMode="auto">
            <a:xfrm>
              <a:off x="354" y="1824"/>
              <a:ext cx="454" cy="576"/>
            </a:xfrm>
            <a:prstGeom prst="rect">
              <a:avLst/>
            </a:prstGeom>
            <a:solidFill>
              <a:srgbClr val="0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3</a:t>
              </a:r>
            </a:p>
          </p:txBody>
        </p:sp>
        <p:sp>
          <p:nvSpPr>
            <p:cNvPr id="428052" name="Rectangle 20"/>
            <p:cNvSpPr>
              <a:spLocks noChangeArrowheads="1"/>
            </p:cNvSpPr>
            <p:nvPr/>
          </p:nvSpPr>
          <p:spPr bwMode="auto">
            <a:xfrm>
              <a:off x="808" y="1824"/>
              <a:ext cx="4616" cy="576"/>
            </a:xfrm>
            <a:prstGeom prst="rect">
              <a:avLst/>
            </a:prstGeom>
            <a:solidFill>
              <a:srgbClr val="99CC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專案知識部分領域屬內隱型知識不易分享</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5"/>
          <p:cNvSpPr>
            <a:spLocks noGrp="1"/>
          </p:cNvSpPr>
          <p:nvPr>
            <p:ph type="sldNum" sz="quarter" idx="12"/>
          </p:nvPr>
        </p:nvSpPr>
        <p:spPr/>
        <p:txBody>
          <a:bodyPr/>
          <a:lstStyle/>
          <a:p>
            <a:pPr>
              <a:defRPr/>
            </a:pPr>
            <a:fld id="{E127EC69-A7AE-46BE-AF70-6AA55807CB96}" type="slidenum">
              <a:rPr lang="en-US" altLang="zh-TW"/>
              <a:pPr>
                <a:defRPr/>
              </a:pPr>
              <a:t>2</a:t>
            </a:fld>
            <a:r>
              <a:rPr lang="en-US" altLang="zh-TW"/>
              <a:t>/53</a:t>
            </a:r>
            <a:endParaRPr lang="zh-TW" altLang="en-US"/>
          </a:p>
        </p:txBody>
      </p:sp>
      <p:sp>
        <p:nvSpPr>
          <p:cNvPr id="343043" name="Rectangle 3"/>
          <p:cNvSpPr>
            <a:spLocks noGrp="1"/>
          </p:cNvSpPr>
          <p:nvPr>
            <p:ph type="title"/>
          </p:nvPr>
        </p:nvSpPr>
        <p:spPr>
          <a:xfrm>
            <a:off x="215900" y="228600"/>
            <a:ext cx="8712200" cy="808038"/>
          </a:xfrm>
        </p:spPr>
        <p:txBody>
          <a:bodyPr/>
          <a:lstStyle/>
          <a:p>
            <a:pPr>
              <a:defRPr/>
            </a:pPr>
            <a:r>
              <a:rPr lang="zh-TW" altLang="zh-TW" sz="3600" dirty="0" smtClean="0"/>
              <a:t>專案管理經驗知識移轉之個案探討</a:t>
            </a:r>
            <a:br>
              <a:rPr lang="zh-TW" altLang="zh-TW" sz="3600" dirty="0" smtClean="0"/>
            </a:br>
            <a:r>
              <a:rPr lang="zh-TW" altLang="zh-TW" sz="3600" dirty="0" smtClean="0"/>
              <a:t>以</a:t>
            </a:r>
            <a:r>
              <a:rPr lang="en-US" altLang="zh-TW" sz="3600" dirty="0" smtClean="0"/>
              <a:t>D</a:t>
            </a:r>
            <a:r>
              <a:rPr lang="zh-TW" altLang="zh-TW" sz="3600" dirty="0" smtClean="0"/>
              <a:t>公司系統開發專案為例</a:t>
            </a:r>
            <a:endParaRPr lang="zh-TW" altLang="en-US" sz="3600" dirty="0" smtClean="0"/>
          </a:p>
        </p:txBody>
      </p:sp>
      <p:grpSp>
        <p:nvGrpSpPr>
          <p:cNvPr id="2" name="Group 38"/>
          <p:cNvGrpSpPr>
            <a:grpSpLocks/>
          </p:cNvGrpSpPr>
          <p:nvPr/>
        </p:nvGrpSpPr>
        <p:grpSpPr bwMode="auto">
          <a:xfrm>
            <a:off x="349250" y="1517650"/>
            <a:ext cx="8534400" cy="4343400"/>
            <a:chOff x="192" y="1104"/>
            <a:chExt cx="5376" cy="2736"/>
          </a:xfrm>
        </p:grpSpPr>
        <p:grpSp>
          <p:nvGrpSpPr>
            <p:cNvPr id="3" name="Group 31"/>
            <p:cNvGrpSpPr>
              <a:grpSpLocks/>
            </p:cNvGrpSpPr>
            <p:nvPr/>
          </p:nvGrpSpPr>
          <p:grpSpPr bwMode="auto">
            <a:xfrm>
              <a:off x="192" y="1104"/>
              <a:ext cx="5376" cy="2736"/>
              <a:chOff x="192" y="1104"/>
              <a:chExt cx="5376" cy="2736"/>
            </a:xfrm>
          </p:grpSpPr>
          <p:sp>
            <p:nvSpPr>
              <p:cNvPr id="447519" name="AutoShape 5"/>
              <p:cNvSpPr>
                <a:spLocks noChangeArrowheads="1"/>
              </p:cNvSpPr>
              <p:nvPr/>
            </p:nvSpPr>
            <p:spPr bwMode="auto">
              <a:xfrm>
                <a:off x="192" y="1104"/>
                <a:ext cx="5376" cy="2736"/>
              </a:xfrm>
              <a:prstGeom prst="roundRect">
                <a:avLst>
                  <a:gd name="adj" fmla="val 4801"/>
                </a:avLst>
              </a:prstGeom>
              <a:solidFill>
                <a:srgbClr val="FFFF99"/>
              </a:solidFill>
              <a:ln w="9525" algn="ctr">
                <a:solidFill>
                  <a:schemeClr val="tx1"/>
                </a:solidFill>
                <a:round/>
                <a:headEnd/>
                <a:tailEnd/>
              </a:ln>
            </p:spPr>
            <p:txBody>
              <a:bodyPr wrap="none" anchor="ctr"/>
              <a:lstStyle/>
              <a:p>
                <a:endParaRPr lang="zh-TW" altLang="en-US"/>
              </a:p>
            </p:txBody>
          </p:sp>
          <p:sp>
            <p:nvSpPr>
              <p:cNvPr id="447520" name="Text Box 19"/>
              <p:cNvSpPr txBox="1">
                <a:spLocks noChangeArrowheads="1"/>
              </p:cNvSpPr>
              <p:nvPr/>
            </p:nvSpPr>
            <p:spPr bwMode="auto">
              <a:xfrm>
                <a:off x="350" y="1197"/>
                <a:ext cx="1076" cy="250"/>
              </a:xfrm>
              <a:prstGeom prst="rect">
                <a:avLst/>
              </a:prstGeom>
              <a:noFill/>
              <a:ln w="9525" algn="ctr">
                <a:noFill/>
                <a:miter lim="800000"/>
                <a:headEnd/>
                <a:tailEnd/>
              </a:ln>
            </p:spPr>
            <p:txBody>
              <a:bodyPr wrap="none">
                <a:spAutoFit/>
              </a:bodyPr>
              <a:lstStyle/>
              <a:p>
                <a:r>
                  <a:rPr lang="zh-TW" altLang="en-US" sz="2000" b="1">
                    <a:ea typeface="標楷體" pitchFamily="65" charset="-120"/>
                  </a:rPr>
                  <a:t>個案公司背景</a:t>
                </a:r>
              </a:p>
            </p:txBody>
          </p:sp>
        </p:grpSp>
        <p:sp>
          <p:nvSpPr>
            <p:cNvPr id="447500" name="Rectangle 18"/>
            <p:cNvSpPr>
              <a:spLocks noChangeArrowheads="1"/>
            </p:cNvSpPr>
            <p:nvPr/>
          </p:nvSpPr>
          <p:spPr bwMode="auto">
            <a:xfrm>
              <a:off x="297" y="3218"/>
              <a:ext cx="5166" cy="435"/>
            </a:xfrm>
            <a:prstGeom prst="rect">
              <a:avLst/>
            </a:prstGeom>
            <a:solidFill>
              <a:srgbClr val="FFCC99"/>
            </a:solidFill>
            <a:ln w="9525" algn="ctr">
              <a:solidFill>
                <a:schemeClr val="tx1"/>
              </a:solidFill>
              <a:miter lim="800000"/>
              <a:headEnd/>
              <a:tailEnd/>
            </a:ln>
          </p:spPr>
          <p:txBody>
            <a:bodyPr wrap="none" anchor="ctr"/>
            <a:lstStyle/>
            <a:p>
              <a:pPr algn="ctr"/>
              <a:r>
                <a:rPr kumimoji="0" lang="zh-TW" altLang="en-US" b="1">
                  <a:solidFill>
                    <a:schemeClr val="bg2"/>
                  </a:solidFill>
                  <a:ea typeface="標楷體" pitchFamily="65" charset="-120"/>
                </a:rPr>
                <a:t>系統開發專</a:t>
              </a:r>
              <a:r>
                <a:rPr lang="zh-TW" altLang="en-US" b="1">
                  <a:solidFill>
                    <a:schemeClr val="bg2"/>
                  </a:solidFill>
                  <a:ea typeface="標楷體" pitchFamily="65" charset="-120"/>
                </a:rPr>
                <a:t>案執行及管理流程</a:t>
              </a:r>
            </a:p>
          </p:txBody>
        </p:sp>
        <p:grpSp>
          <p:nvGrpSpPr>
            <p:cNvPr id="4" name="Group 6"/>
            <p:cNvGrpSpPr>
              <a:grpSpLocks/>
            </p:cNvGrpSpPr>
            <p:nvPr/>
          </p:nvGrpSpPr>
          <p:grpSpPr bwMode="auto">
            <a:xfrm>
              <a:off x="297" y="1685"/>
              <a:ext cx="1055" cy="1243"/>
              <a:chOff x="624" y="1200"/>
              <a:chExt cx="960" cy="960"/>
            </a:xfrm>
          </p:grpSpPr>
          <p:sp>
            <p:nvSpPr>
              <p:cNvPr id="447517" name="AutoShape 7"/>
              <p:cNvSpPr>
                <a:spLocks noChangeArrowheads="1"/>
              </p:cNvSpPr>
              <p:nvPr/>
            </p:nvSpPr>
            <p:spPr bwMode="auto">
              <a:xfrm>
                <a:off x="624" y="1200"/>
                <a:ext cx="960" cy="288"/>
              </a:xfrm>
              <a:prstGeom prst="roundRect">
                <a:avLst>
                  <a:gd name="adj" fmla="val 0"/>
                </a:avLst>
              </a:prstGeom>
              <a:solidFill>
                <a:srgbClr val="CCFFFF"/>
              </a:solidFill>
              <a:ln w="9525" algn="ctr">
                <a:solidFill>
                  <a:schemeClr val="tx1"/>
                </a:solidFill>
                <a:round/>
                <a:headEnd/>
                <a:tailEnd/>
              </a:ln>
            </p:spPr>
            <p:txBody>
              <a:bodyPr wrap="none" anchor="ctr"/>
              <a:lstStyle/>
              <a:p>
                <a:pPr algn="ctr"/>
                <a:r>
                  <a:rPr lang="zh-TW" altLang="en-US" sz="1600" b="1">
                    <a:solidFill>
                      <a:schemeClr val="bg2"/>
                    </a:solidFill>
                    <a:ea typeface="標楷體" pitchFamily="65" charset="-120"/>
                  </a:rPr>
                  <a:t>知識盤點及分析</a:t>
                </a:r>
              </a:p>
            </p:txBody>
          </p:sp>
          <p:sp>
            <p:nvSpPr>
              <p:cNvPr id="447518" name="AutoShape 8"/>
              <p:cNvSpPr>
                <a:spLocks noChangeArrowheads="1"/>
              </p:cNvSpPr>
              <p:nvPr/>
            </p:nvSpPr>
            <p:spPr bwMode="auto">
              <a:xfrm>
                <a:off x="624" y="1488"/>
                <a:ext cx="960" cy="672"/>
              </a:xfrm>
              <a:prstGeom prst="roundRect">
                <a:avLst>
                  <a:gd name="adj" fmla="val 0"/>
                </a:avLst>
              </a:prstGeom>
              <a:solidFill>
                <a:srgbClr val="CCFFFF"/>
              </a:solidFill>
              <a:ln w="9525" algn="ctr">
                <a:solidFill>
                  <a:schemeClr val="tx1"/>
                </a:solidFill>
                <a:round/>
                <a:headEnd/>
                <a:tailEnd/>
              </a:ln>
            </p:spPr>
            <p:txBody>
              <a:bodyPr wrap="none" anchor="ctr"/>
              <a:lstStyle/>
              <a:p>
                <a:pPr>
                  <a:buFontTx/>
                  <a:buChar char="•"/>
                </a:pPr>
                <a:r>
                  <a:rPr lang="zh-TW" altLang="en-US" sz="1400">
                    <a:solidFill>
                      <a:schemeClr val="bg2"/>
                    </a:solidFill>
                    <a:ea typeface="標楷體" pitchFamily="65" charset="-120"/>
                  </a:rPr>
                  <a:t> 知識列表</a:t>
                </a:r>
              </a:p>
              <a:p>
                <a:pPr>
                  <a:buFontTx/>
                  <a:buChar char="•"/>
                </a:pPr>
                <a:r>
                  <a:rPr lang="en-US" altLang="zh-TW" sz="1400">
                    <a:solidFill>
                      <a:schemeClr val="bg2"/>
                    </a:solidFill>
                    <a:ea typeface="標楷體" pitchFamily="65" charset="-120"/>
                  </a:rPr>
                  <a:t> </a:t>
                </a:r>
                <a:r>
                  <a:rPr lang="zh-TW" altLang="en-US" sz="1400">
                    <a:solidFill>
                      <a:schemeClr val="bg2"/>
                    </a:solidFill>
                    <a:ea typeface="標楷體" pitchFamily="65" charset="-120"/>
                  </a:rPr>
                  <a:t>知識屬性分析</a:t>
                </a:r>
              </a:p>
              <a:p>
                <a:pPr>
                  <a:buFontTx/>
                  <a:buChar char="•"/>
                </a:pPr>
                <a:r>
                  <a:rPr lang="zh-TW" altLang="en-US" sz="1400">
                    <a:solidFill>
                      <a:schemeClr val="bg2"/>
                    </a:solidFill>
                    <a:ea typeface="標楷體" pitchFamily="65" charset="-120"/>
                  </a:rPr>
                  <a:t> 知識缺口與</a:t>
                </a:r>
              </a:p>
              <a:p>
                <a:r>
                  <a:rPr lang="zh-TW" altLang="en-US" sz="1400">
                    <a:solidFill>
                      <a:schemeClr val="bg2"/>
                    </a:solidFill>
                    <a:ea typeface="標楷體" pitchFamily="65" charset="-120"/>
                  </a:rPr>
                  <a:t>  關鍵知識</a:t>
                </a:r>
                <a:endParaRPr kumimoji="0" lang="zh-TW" altLang="en-US" sz="1400">
                  <a:solidFill>
                    <a:schemeClr val="bg2"/>
                  </a:solidFill>
                  <a:ea typeface="標楷體" pitchFamily="65" charset="-120"/>
                </a:endParaRPr>
              </a:p>
            </p:txBody>
          </p:sp>
        </p:grpSp>
        <p:grpSp>
          <p:nvGrpSpPr>
            <p:cNvPr id="5" name="Group 25"/>
            <p:cNvGrpSpPr>
              <a:grpSpLocks/>
            </p:cNvGrpSpPr>
            <p:nvPr/>
          </p:nvGrpSpPr>
          <p:grpSpPr bwMode="auto">
            <a:xfrm>
              <a:off x="1404" y="1685"/>
              <a:ext cx="1318" cy="1243"/>
              <a:chOff x="1404" y="1685"/>
              <a:chExt cx="1318" cy="1243"/>
            </a:xfrm>
          </p:grpSpPr>
          <p:grpSp>
            <p:nvGrpSpPr>
              <p:cNvPr id="6" name="Group 9"/>
              <p:cNvGrpSpPr>
                <a:grpSpLocks/>
              </p:cNvGrpSpPr>
              <p:nvPr/>
            </p:nvGrpSpPr>
            <p:grpSpPr bwMode="auto">
              <a:xfrm>
                <a:off x="1668" y="1685"/>
                <a:ext cx="1054" cy="1243"/>
                <a:chOff x="1776" y="1200"/>
                <a:chExt cx="960" cy="960"/>
              </a:xfrm>
            </p:grpSpPr>
            <p:sp>
              <p:nvSpPr>
                <p:cNvPr id="447515" name="AutoShape 10"/>
                <p:cNvSpPr>
                  <a:spLocks noChangeArrowheads="1"/>
                </p:cNvSpPr>
                <p:nvPr/>
              </p:nvSpPr>
              <p:spPr bwMode="auto">
                <a:xfrm>
                  <a:off x="1776" y="1200"/>
                  <a:ext cx="960" cy="288"/>
                </a:xfrm>
                <a:prstGeom prst="roundRect">
                  <a:avLst>
                    <a:gd name="adj" fmla="val 0"/>
                  </a:avLst>
                </a:prstGeom>
                <a:solidFill>
                  <a:srgbClr val="CCFFFF"/>
                </a:solidFill>
                <a:ln w="9525" algn="ctr">
                  <a:solidFill>
                    <a:schemeClr val="tx1"/>
                  </a:solidFill>
                  <a:round/>
                  <a:headEnd/>
                  <a:tailEnd/>
                </a:ln>
              </p:spPr>
              <p:txBody>
                <a:bodyPr wrap="none" anchor="ctr"/>
                <a:lstStyle/>
                <a:p>
                  <a:pPr algn="ctr"/>
                  <a:r>
                    <a:rPr lang="zh-TW" altLang="en-US" sz="1600" b="1">
                      <a:solidFill>
                        <a:schemeClr val="bg2"/>
                      </a:solidFill>
                      <a:ea typeface="標楷體" pitchFamily="65" charset="-120"/>
                    </a:rPr>
                    <a:t>知識階段評估</a:t>
                  </a:r>
                </a:p>
              </p:txBody>
            </p:sp>
            <p:sp>
              <p:nvSpPr>
                <p:cNvPr id="447516" name="AutoShape 11"/>
                <p:cNvSpPr>
                  <a:spLocks noChangeArrowheads="1"/>
                </p:cNvSpPr>
                <p:nvPr/>
              </p:nvSpPr>
              <p:spPr bwMode="auto">
                <a:xfrm>
                  <a:off x="1776" y="1488"/>
                  <a:ext cx="960" cy="672"/>
                </a:xfrm>
                <a:prstGeom prst="roundRect">
                  <a:avLst>
                    <a:gd name="adj" fmla="val 0"/>
                  </a:avLst>
                </a:prstGeom>
                <a:solidFill>
                  <a:srgbClr val="CCFFFF"/>
                </a:solidFill>
                <a:ln w="9525" algn="ctr">
                  <a:solidFill>
                    <a:schemeClr val="tx1"/>
                  </a:solidFill>
                  <a:round/>
                  <a:headEnd/>
                  <a:tailEnd/>
                </a:ln>
              </p:spPr>
              <p:txBody>
                <a:bodyPr wrap="none" anchor="ctr"/>
                <a:lstStyle/>
                <a:p>
                  <a:pPr>
                    <a:buFontTx/>
                    <a:buChar char="•"/>
                  </a:pPr>
                  <a:r>
                    <a:rPr kumimoji="0" lang="zh-TW" altLang="en-US" sz="1400">
                      <a:solidFill>
                        <a:schemeClr val="bg2"/>
                      </a:solidFill>
                      <a:ea typeface="標楷體" pitchFamily="65" charset="-120"/>
                    </a:rPr>
                    <a:t> 知識階段定義</a:t>
                  </a:r>
                </a:p>
                <a:p>
                  <a:pPr>
                    <a:buFontTx/>
                    <a:buChar char="•"/>
                  </a:pPr>
                  <a:r>
                    <a:rPr kumimoji="0" lang="zh-TW" altLang="en-US" sz="1400">
                      <a:solidFill>
                        <a:schemeClr val="bg2"/>
                      </a:solidFill>
                      <a:ea typeface="標楷體" pitchFamily="65" charset="-120"/>
                    </a:rPr>
                    <a:t> 知識階段評估</a:t>
                  </a:r>
                  <a:endParaRPr lang="en-US" altLang="zh-TW" sz="1400">
                    <a:solidFill>
                      <a:schemeClr val="bg2"/>
                    </a:solidFill>
                    <a:ea typeface="標楷體" pitchFamily="65" charset="-120"/>
                  </a:endParaRPr>
                </a:p>
                <a:p>
                  <a:pPr>
                    <a:buFontTx/>
                    <a:buChar char="•"/>
                  </a:pPr>
                  <a:r>
                    <a:rPr lang="zh-TW" altLang="en-US" sz="1400">
                      <a:solidFill>
                        <a:schemeClr val="bg2"/>
                      </a:solidFill>
                      <a:ea typeface="標楷體" pitchFamily="65" charset="-120"/>
                    </a:rPr>
                    <a:t> 知識落差分析</a:t>
                  </a:r>
                </a:p>
                <a:p>
                  <a:pPr>
                    <a:buFontTx/>
                    <a:buChar char="•"/>
                  </a:pPr>
                  <a:endParaRPr kumimoji="0" lang="en-US" altLang="zh-TW" sz="1600">
                    <a:solidFill>
                      <a:schemeClr val="bg2"/>
                    </a:solidFill>
                    <a:ea typeface="標楷體" pitchFamily="65" charset="-120"/>
                  </a:endParaRPr>
                </a:p>
              </p:txBody>
            </p:sp>
          </p:grpSp>
          <p:sp>
            <p:nvSpPr>
              <p:cNvPr id="447514" name="AutoShape 20"/>
              <p:cNvSpPr>
                <a:spLocks noChangeArrowheads="1"/>
              </p:cNvSpPr>
              <p:nvPr/>
            </p:nvSpPr>
            <p:spPr bwMode="auto">
              <a:xfrm>
                <a:off x="1404" y="2182"/>
                <a:ext cx="158" cy="311"/>
              </a:xfrm>
              <a:prstGeom prst="rightArrow">
                <a:avLst>
                  <a:gd name="adj1" fmla="val 50000"/>
                  <a:gd name="adj2" fmla="val 25000"/>
                </a:avLst>
              </a:prstGeom>
              <a:solidFill>
                <a:srgbClr val="C0C0C0"/>
              </a:solidFill>
              <a:ln w="9525" algn="ctr">
                <a:solidFill>
                  <a:schemeClr val="tx1"/>
                </a:solidFill>
                <a:miter lim="800000"/>
                <a:headEnd/>
                <a:tailEnd/>
              </a:ln>
            </p:spPr>
            <p:txBody>
              <a:bodyPr wrap="none" anchor="ctr"/>
              <a:lstStyle/>
              <a:p>
                <a:endParaRPr lang="zh-TW" altLang="en-US"/>
              </a:p>
            </p:txBody>
          </p:sp>
        </p:grpSp>
        <p:grpSp>
          <p:nvGrpSpPr>
            <p:cNvPr id="7" name="Group 26"/>
            <p:cNvGrpSpPr>
              <a:grpSpLocks/>
            </p:cNvGrpSpPr>
            <p:nvPr/>
          </p:nvGrpSpPr>
          <p:grpSpPr bwMode="auto">
            <a:xfrm>
              <a:off x="2775" y="1685"/>
              <a:ext cx="1317" cy="1243"/>
              <a:chOff x="2775" y="1685"/>
              <a:chExt cx="1317" cy="1243"/>
            </a:xfrm>
          </p:grpSpPr>
          <p:grpSp>
            <p:nvGrpSpPr>
              <p:cNvPr id="8" name="Group 12"/>
              <p:cNvGrpSpPr>
                <a:grpSpLocks/>
              </p:cNvGrpSpPr>
              <p:nvPr/>
            </p:nvGrpSpPr>
            <p:grpSpPr bwMode="auto">
              <a:xfrm>
                <a:off x="3038" y="1685"/>
                <a:ext cx="1054" cy="1243"/>
                <a:chOff x="2880" y="1200"/>
                <a:chExt cx="960" cy="960"/>
              </a:xfrm>
            </p:grpSpPr>
            <p:sp>
              <p:nvSpPr>
                <p:cNvPr id="447511" name="AutoShape 13"/>
                <p:cNvSpPr>
                  <a:spLocks noChangeArrowheads="1"/>
                </p:cNvSpPr>
                <p:nvPr/>
              </p:nvSpPr>
              <p:spPr bwMode="auto">
                <a:xfrm>
                  <a:off x="2880" y="1200"/>
                  <a:ext cx="960" cy="288"/>
                </a:xfrm>
                <a:prstGeom prst="roundRect">
                  <a:avLst>
                    <a:gd name="adj" fmla="val 0"/>
                  </a:avLst>
                </a:prstGeom>
                <a:solidFill>
                  <a:srgbClr val="CCFFFF"/>
                </a:solidFill>
                <a:ln w="9525" algn="ctr">
                  <a:solidFill>
                    <a:schemeClr val="tx1"/>
                  </a:solidFill>
                  <a:round/>
                  <a:headEnd/>
                  <a:tailEnd/>
                </a:ln>
              </p:spPr>
              <p:txBody>
                <a:bodyPr wrap="none" anchor="ctr"/>
                <a:lstStyle/>
                <a:p>
                  <a:pPr algn="ctr"/>
                  <a:r>
                    <a:rPr lang="zh-TW" altLang="en-US" sz="1600" b="1">
                      <a:solidFill>
                        <a:schemeClr val="bg2"/>
                      </a:solidFill>
                      <a:ea typeface="標楷體" pitchFamily="65" charset="-120"/>
                    </a:rPr>
                    <a:t>知識移轉分析</a:t>
                  </a:r>
                </a:p>
              </p:txBody>
            </p:sp>
            <p:sp>
              <p:nvSpPr>
                <p:cNvPr id="447512" name="AutoShape 14"/>
                <p:cNvSpPr>
                  <a:spLocks noChangeArrowheads="1"/>
                </p:cNvSpPr>
                <p:nvPr/>
              </p:nvSpPr>
              <p:spPr bwMode="auto">
                <a:xfrm>
                  <a:off x="2880" y="1488"/>
                  <a:ext cx="960" cy="672"/>
                </a:xfrm>
                <a:prstGeom prst="roundRect">
                  <a:avLst>
                    <a:gd name="adj" fmla="val 0"/>
                  </a:avLst>
                </a:prstGeom>
                <a:solidFill>
                  <a:srgbClr val="CCFFFF"/>
                </a:solidFill>
                <a:ln w="9525" algn="ctr">
                  <a:solidFill>
                    <a:schemeClr val="tx1"/>
                  </a:solidFill>
                  <a:round/>
                  <a:headEnd/>
                  <a:tailEnd/>
                </a:ln>
              </p:spPr>
              <p:txBody>
                <a:bodyPr wrap="none" anchor="ctr"/>
                <a:lstStyle/>
                <a:p>
                  <a:pPr>
                    <a:buFontTx/>
                    <a:buChar char="•"/>
                  </a:pPr>
                  <a:r>
                    <a:rPr kumimoji="0" lang="zh-TW" altLang="en-US" sz="1400">
                      <a:solidFill>
                        <a:schemeClr val="bg2"/>
                      </a:solidFill>
                      <a:ea typeface="標楷體" pitchFamily="65" charset="-120"/>
                    </a:rPr>
                    <a:t> 知識移轉現況</a:t>
                  </a:r>
                  <a:endParaRPr kumimoji="0" lang="en-US" altLang="zh-TW" sz="1400">
                    <a:solidFill>
                      <a:schemeClr val="bg2"/>
                    </a:solidFill>
                    <a:ea typeface="標楷體" pitchFamily="65" charset="-120"/>
                  </a:endParaRPr>
                </a:p>
                <a:p>
                  <a:pPr>
                    <a:buFontTx/>
                    <a:buChar char="•"/>
                  </a:pPr>
                  <a:r>
                    <a:rPr kumimoji="0" lang="zh-TW" altLang="en-US" sz="1400">
                      <a:solidFill>
                        <a:schemeClr val="bg2"/>
                      </a:solidFill>
                      <a:ea typeface="標楷體" pitchFamily="65" charset="-120"/>
                    </a:rPr>
                    <a:t> 知識移轉分析</a:t>
                  </a:r>
                </a:p>
                <a:p>
                  <a:pPr>
                    <a:buFontTx/>
                    <a:buChar char="•"/>
                  </a:pPr>
                  <a:endParaRPr kumimoji="0" lang="zh-TW" altLang="en-US" sz="1400">
                    <a:solidFill>
                      <a:schemeClr val="bg2"/>
                    </a:solidFill>
                    <a:ea typeface="標楷體" pitchFamily="65" charset="-120"/>
                  </a:endParaRPr>
                </a:p>
                <a:p>
                  <a:r>
                    <a:rPr kumimoji="0" lang="zh-TW" altLang="en-US" sz="1600">
                      <a:solidFill>
                        <a:schemeClr val="bg2"/>
                      </a:solidFill>
                      <a:ea typeface="標楷體" pitchFamily="65" charset="-120"/>
                    </a:rPr>
                    <a:t> </a:t>
                  </a:r>
                </a:p>
              </p:txBody>
            </p:sp>
          </p:grpSp>
          <p:sp>
            <p:nvSpPr>
              <p:cNvPr id="447510" name="AutoShape 21"/>
              <p:cNvSpPr>
                <a:spLocks noChangeArrowheads="1"/>
              </p:cNvSpPr>
              <p:nvPr/>
            </p:nvSpPr>
            <p:spPr bwMode="auto">
              <a:xfrm>
                <a:off x="2775" y="2182"/>
                <a:ext cx="158" cy="311"/>
              </a:xfrm>
              <a:prstGeom prst="rightArrow">
                <a:avLst>
                  <a:gd name="adj1" fmla="val 50000"/>
                  <a:gd name="adj2" fmla="val 25000"/>
                </a:avLst>
              </a:prstGeom>
              <a:solidFill>
                <a:srgbClr val="C0C0C0"/>
              </a:solidFill>
              <a:ln w="9525" algn="ctr">
                <a:solidFill>
                  <a:schemeClr val="tx1"/>
                </a:solidFill>
                <a:miter lim="800000"/>
                <a:headEnd/>
                <a:tailEnd/>
              </a:ln>
            </p:spPr>
            <p:txBody>
              <a:bodyPr wrap="none" anchor="ctr"/>
              <a:lstStyle/>
              <a:p>
                <a:endParaRPr lang="zh-TW" altLang="en-US"/>
              </a:p>
            </p:txBody>
          </p:sp>
        </p:grpSp>
        <p:grpSp>
          <p:nvGrpSpPr>
            <p:cNvPr id="9" name="Group 27"/>
            <p:cNvGrpSpPr>
              <a:grpSpLocks/>
            </p:cNvGrpSpPr>
            <p:nvPr/>
          </p:nvGrpSpPr>
          <p:grpSpPr bwMode="auto">
            <a:xfrm>
              <a:off x="4145" y="1685"/>
              <a:ext cx="1318" cy="1243"/>
              <a:chOff x="4145" y="1685"/>
              <a:chExt cx="1318" cy="1243"/>
            </a:xfrm>
          </p:grpSpPr>
          <p:grpSp>
            <p:nvGrpSpPr>
              <p:cNvPr id="10" name="Group 15"/>
              <p:cNvGrpSpPr>
                <a:grpSpLocks/>
              </p:cNvGrpSpPr>
              <p:nvPr/>
            </p:nvGrpSpPr>
            <p:grpSpPr bwMode="auto">
              <a:xfrm>
                <a:off x="4408" y="1685"/>
                <a:ext cx="1055" cy="1243"/>
                <a:chOff x="4032" y="1200"/>
                <a:chExt cx="960" cy="960"/>
              </a:xfrm>
            </p:grpSpPr>
            <p:sp>
              <p:nvSpPr>
                <p:cNvPr id="447507" name="AutoShape 16"/>
                <p:cNvSpPr>
                  <a:spLocks noChangeArrowheads="1"/>
                </p:cNvSpPr>
                <p:nvPr/>
              </p:nvSpPr>
              <p:spPr bwMode="auto">
                <a:xfrm>
                  <a:off x="4032" y="1200"/>
                  <a:ext cx="960" cy="288"/>
                </a:xfrm>
                <a:prstGeom prst="roundRect">
                  <a:avLst>
                    <a:gd name="adj" fmla="val 0"/>
                  </a:avLst>
                </a:prstGeom>
                <a:solidFill>
                  <a:srgbClr val="CCFFFF"/>
                </a:solidFill>
                <a:ln w="9525" algn="ctr">
                  <a:solidFill>
                    <a:schemeClr val="tx1"/>
                  </a:solidFill>
                  <a:round/>
                  <a:headEnd/>
                  <a:tailEnd/>
                </a:ln>
              </p:spPr>
              <p:txBody>
                <a:bodyPr wrap="none" anchor="ctr"/>
                <a:lstStyle/>
                <a:p>
                  <a:pPr algn="ctr"/>
                  <a:r>
                    <a:rPr lang="zh-TW" altLang="en-US" sz="1600" b="1">
                      <a:solidFill>
                        <a:schemeClr val="bg2"/>
                      </a:solidFill>
                      <a:ea typeface="標楷體" pitchFamily="65" charset="-120"/>
                    </a:rPr>
                    <a:t>知識移轉對策</a:t>
                  </a:r>
                  <a:endParaRPr lang="en-US" altLang="zh-TW" sz="1600" b="1">
                    <a:solidFill>
                      <a:schemeClr val="bg2"/>
                    </a:solidFill>
                    <a:ea typeface="標楷體" pitchFamily="65" charset="-120"/>
                  </a:endParaRPr>
                </a:p>
              </p:txBody>
            </p:sp>
            <p:sp>
              <p:nvSpPr>
                <p:cNvPr id="447508" name="AutoShape 17"/>
                <p:cNvSpPr>
                  <a:spLocks noChangeArrowheads="1"/>
                </p:cNvSpPr>
                <p:nvPr/>
              </p:nvSpPr>
              <p:spPr bwMode="auto">
                <a:xfrm>
                  <a:off x="4032" y="1488"/>
                  <a:ext cx="960" cy="672"/>
                </a:xfrm>
                <a:prstGeom prst="roundRect">
                  <a:avLst>
                    <a:gd name="adj" fmla="val 0"/>
                  </a:avLst>
                </a:prstGeom>
                <a:solidFill>
                  <a:srgbClr val="CCFFFF"/>
                </a:solidFill>
                <a:ln w="9525" algn="ctr">
                  <a:solidFill>
                    <a:schemeClr val="tx1"/>
                  </a:solidFill>
                  <a:round/>
                  <a:headEnd/>
                  <a:tailEnd/>
                </a:ln>
              </p:spPr>
              <p:txBody>
                <a:bodyPr wrap="none" anchor="ctr"/>
                <a:lstStyle/>
                <a:p>
                  <a:pPr>
                    <a:buFontTx/>
                    <a:buChar char="•"/>
                  </a:pPr>
                  <a:r>
                    <a:rPr kumimoji="0" lang="zh-TW" altLang="en-US" sz="1400">
                      <a:solidFill>
                        <a:schemeClr val="bg2"/>
                      </a:solidFill>
                      <a:ea typeface="標楷體" pitchFamily="65" charset="-120"/>
                    </a:rPr>
                    <a:t> 知識移轉缺口</a:t>
                  </a:r>
                </a:p>
                <a:p>
                  <a:pPr>
                    <a:buFontTx/>
                    <a:buChar char="•"/>
                  </a:pPr>
                  <a:r>
                    <a:rPr kumimoji="0" lang="zh-TW" altLang="en-US" sz="1400">
                      <a:solidFill>
                        <a:schemeClr val="bg2"/>
                      </a:solidFill>
                      <a:ea typeface="標楷體" pitchFamily="65" charset="-120"/>
                    </a:rPr>
                    <a:t> 移轉模式建議</a:t>
                  </a:r>
                  <a:endParaRPr kumimoji="0" lang="en-US" altLang="zh-TW" sz="1400">
                    <a:solidFill>
                      <a:schemeClr val="bg2"/>
                    </a:solidFill>
                    <a:ea typeface="標楷體" pitchFamily="65" charset="-120"/>
                  </a:endParaRPr>
                </a:p>
                <a:p>
                  <a:endParaRPr lang="zh-TW" altLang="en-US" sz="1400">
                    <a:solidFill>
                      <a:schemeClr val="bg2"/>
                    </a:solidFill>
                    <a:ea typeface="標楷體" pitchFamily="65" charset="-120"/>
                  </a:endParaRPr>
                </a:p>
                <a:p>
                  <a:endParaRPr kumimoji="0" lang="zh-TW" altLang="en-US" sz="1400">
                    <a:solidFill>
                      <a:schemeClr val="bg2"/>
                    </a:solidFill>
                    <a:ea typeface="標楷體" pitchFamily="65" charset="-120"/>
                  </a:endParaRPr>
                </a:p>
              </p:txBody>
            </p:sp>
          </p:grpSp>
          <p:sp>
            <p:nvSpPr>
              <p:cNvPr id="447506" name="AutoShape 22"/>
              <p:cNvSpPr>
                <a:spLocks noChangeArrowheads="1"/>
              </p:cNvSpPr>
              <p:nvPr/>
            </p:nvSpPr>
            <p:spPr bwMode="auto">
              <a:xfrm>
                <a:off x="4145" y="2182"/>
                <a:ext cx="158" cy="311"/>
              </a:xfrm>
              <a:prstGeom prst="rightArrow">
                <a:avLst>
                  <a:gd name="adj1" fmla="val 50000"/>
                  <a:gd name="adj2" fmla="val 25000"/>
                </a:avLst>
              </a:prstGeom>
              <a:solidFill>
                <a:srgbClr val="C0C0C0"/>
              </a:solidFill>
              <a:ln w="9525" algn="ctr">
                <a:solidFill>
                  <a:schemeClr val="tx1"/>
                </a:solidFill>
                <a:miter lim="800000"/>
                <a:headEnd/>
                <a:tailEnd/>
              </a:ln>
            </p:spPr>
            <p:txBody>
              <a:bodyPr wrap="none" anchor="ctr"/>
              <a:lstStyle/>
              <a:p>
                <a:endParaRPr lang="zh-TW" altLang="en-US"/>
              </a:p>
            </p:txBody>
          </p:sp>
        </p:grpSp>
      </p:grpSp>
      <p:grpSp>
        <p:nvGrpSpPr>
          <p:cNvPr id="11" name="Group 39"/>
          <p:cNvGrpSpPr>
            <a:grpSpLocks/>
          </p:cNvGrpSpPr>
          <p:nvPr/>
        </p:nvGrpSpPr>
        <p:grpSpPr bwMode="auto">
          <a:xfrm>
            <a:off x="654050" y="1289050"/>
            <a:ext cx="7848600" cy="5105400"/>
            <a:chOff x="384" y="960"/>
            <a:chExt cx="4944" cy="3216"/>
          </a:xfrm>
        </p:grpSpPr>
        <p:sp>
          <p:nvSpPr>
            <p:cNvPr id="447494" name="AutoShape 32"/>
            <p:cNvSpPr>
              <a:spLocks/>
            </p:cNvSpPr>
            <p:nvPr/>
          </p:nvSpPr>
          <p:spPr bwMode="auto">
            <a:xfrm>
              <a:off x="3456" y="3744"/>
              <a:ext cx="1536" cy="432"/>
            </a:xfrm>
            <a:prstGeom prst="borderCallout2">
              <a:avLst>
                <a:gd name="adj1" fmla="val 16667"/>
                <a:gd name="adj2" fmla="val -3125"/>
                <a:gd name="adj3" fmla="val 16667"/>
                <a:gd name="adj4" fmla="val -22329"/>
                <a:gd name="adj5" fmla="val -40046"/>
                <a:gd name="adj6" fmla="val -42514"/>
              </a:avLst>
            </a:prstGeom>
            <a:solidFill>
              <a:schemeClr val="bg1"/>
            </a:solidFill>
            <a:ln w="9525" algn="ctr">
              <a:solidFill>
                <a:srgbClr val="0000FF"/>
              </a:solidFill>
              <a:miter lim="800000"/>
              <a:headEnd/>
              <a:tailEnd/>
            </a:ln>
          </p:spPr>
          <p:txBody>
            <a:bodyPr anchor="ctr"/>
            <a:lstStyle/>
            <a:p>
              <a:pPr>
                <a:buFont typeface="Wingdings" pitchFamily="2" charset="2"/>
                <a:buChar char="Ø"/>
              </a:pPr>
              <a:r>
                <a:rPr lang="en-US" altLang="zh-TW">
                  <a:solidFill>
                    <a:schemeClr val="hlink"/>
                  </a:solidFill>
                  <a:ea typeface="標楷體" pitchFamily="65" charset="-120"/>
                </a:rPr>
                <a:t> PMBOK </a:t>
              </a:r>
            </a:p>
            <a:p>
              <a:pPr>
                <a:buFont typeface="Wingdings" pitchFamily="2" charset="2"/>
                <a:buChar char="Ø"/>
              </a:pPr>
              <a:r>
                <a:rPr lang="zh-TW" altLang="en-US">
                  <a:solidFill>
                    <a:schemeClr val="hlink"/>
                  </a:solidFill>
                  <a:ea typeface="標楷體" pitchFamily="65" charset="-120"/>
                </a:rPr>
                <a:t> 專案管理實務</a:t>
              </a:r>
            </a:p>
          </p:txBody>
        </p:sp>
        <p:sp>
          <p:nvSpPr>
            <p:cNvPr id="447495" name="AutoShape 34"/>
            <p:cNvSpPr>
              <a:spLocks/>
            </p:cNvSpPr>
            <p:nvPr/>
          </p:nvSpPr>
          <p:spPr bwMode="auto">
            <a:xfrm>
              <a:off x="816" y="3312"/>
              <a:ext cx="1536" cy="432"/>
            </a:xfrm>
            <a:prstGeom prst="borderCallout2">
              <a:avLst>
                <a:gd name="adj1" fmla="val 16667"/>
                <a:gd name="adj2" fmla="val -3125"/>
                <a:gd name="adj3" fmla="val 16667"/>
                <a:gd name="adj4" fmla="val -11981"/>
                <a:gd name="adj5" fmla="val -111111"/>
                <a:gd name="adj6" fmla="val -21356"/>
              </a:avLst>
            </a:prstGeom>
            <a:solidFill>
              <a:schemeClr val="bg1"/>
            </a:solidFill>
            <a:ln w="9525" algn="ctr">
              <a:solidFill>
                <a:srgbClr val="0000FF"/>
              </a:solidFill>
              <a:miter lim="800000"/>
              <a:headEnd/>
              <a:tailEnd/>
            </a:ln>
          </p:spPr>
          <p:txBody>
            <a:bodyPr anchor="ctr"/>
            <a:lstStyle/>
            <a:p>
              <a:pPr>
                <a:buFont typeface="Wingdings" pitchFamily="2" charset="2"/>
                <a:buChar char="Ø"/>
              </a:pPr>
              <a:r>
                <a:rPr lang="en-US" altLang="zh-TW">
                  <a:solidFill>
                    <a:schemeClr val="hlink"/>
                  </a:solidFill>
                  <a:ea typeface="標楷體" pitchFamily="65" charset="-120"/>
                </a:rPr>
                <a:t> </a:t>
              </a:r>
              <a:r>
                <a:rPr lang="zh-TW" altLang="en-US">
                  <a:solidFill>
                    <a:schemeClr val="hlink"/>
                  </a:solidFill>
                  <a:ea typeface="標楷體" pitchFamily="65" charset="-120"/>
                </a:rPr>
                <a:t>知識盤點相關理論</a:t>
              </a:r>
            </a:p>
          </p:txBody>
        </p:sp>
        <p:sp>
          <p:nvSpPr>
            <p:cNvPr id="447496" name="AutoShape 35"/>
            <p:cNvSpPr>
              <a:spLocks/>
            </p:cNvSpPr>
            <p:nvPr/>
          </p:nvSpPr>
          <p:spPr bwMode="auto">
            <a:xfrm>
              <a:off x="3168" y="3168"/>
              <a:ext cx="2160" cy="432"/>
            </a:xfrm>
            <a:prstGeom prst="borderCallout2">
              <a:avLst>
                <a:gd name="adj1" fmla="val 16667"/>
                <a:gd name="adj2" fmla="val -2222"/>
                <a:gd name="adj3" fmla="val 16667"/>
                <a:gd name="adj4" fmla="val -18056"/>
                <a:gd name="adj5" fmla="val -71065"/>
                <a:gd name="adj6" fmla="val -34769"/>
              </a:avLst>
            </a:prstGeom>
            <a:solidFill>
              <a:schemeClr val="bg1"/>
            </a:solidFill>
            <a:ln w="9525" algn="ctr">
              <a:solidFill>
                <a:srgbClr val="0000FF"/>
              </a:solidFill>
              <a:miter lim="800000"/>
              <a:headEnd/>
              <a:tailEnd/>
            </a:ln>
          </p:spPr>
          <p:txBody>
            <a:bodyPr anchor="ctr"/>
            <a:lstStyle/>
            <a:p>
              <a:pPr>
                <a:buFont typeface="Wingdings" pitchFamily="2" charset="2"/>
                <a:buChar char="Ø"/>
              </a:pPr>
              <a:r>
                <a:rPr lang="en-US" altLang="zh-TW">
                  <a:solidFill>
                    <a:schemeClr val="hlink"/>
                  </a:solidFill>
                  <a:ea typeface="標楷體" pitchFamily="65" charset="-120"/>
                </a:rPr>
                <a:t> Bohn’s </a:t>
              </a:r>
              <a:r>
                <a:rPr lang="zh-TW" altLang="en-US">
                  <a:solidFill>
                    <a:schemeClr val="hlink"/>
                  </a:solidFill>
                  <a:ea typeface="標楷體" pitchFamily="65" charset="-120"/>
                </a:rPr>
                <a:t>知識階段理論</a:t>
              </a:r>
            </a:p>
            <a:p>
              <a:pPr>
                <a:buFont typeface="Wingdings" pitchFamily="2" charset="2"/>
                <a:buNone/>
              </a:pPr>
              <a:r>
                <a:rPr lang="zh-TW" altLang="en-US" sz="1400">
                  <a:solidFill>
                    <a:schemeClr val="hlink"/>
                  </a:solidFill>
                  <a:ea typeface="標楷體" pitchFamily="65" charset="-120"/>
                </a:rPr>
                <a:t>   </a:t>
              </a:r>
              <a:r>
                <a:rPr lang="en-US" altLang="zh-TW" sz="1400">
                  <a:solidFill>
                    <a:schemeClr val="hlink"/>
                  </a:solidFill>
                  <a:ea typeface="標楷體" pitchFamily="65" charset="-120"/>
                </a:rPr>
                <a:t>(</a:t>
              </a:r>
              <a:r>
                <a:rPr lang="en-US" altLang="zh-TW" sz="1400">
                  <a:solidFill>
                    <a:schemeClr val="hlink"/>
                  </a:solidFill>
                </a:rPr>
                <a:t>Bohn’s Stages of Knowledge Growth)</a:t>
              </a:r>
              <a:endParaRPr lang="en-US" altLang="zh-TW" sz="1400">
                <a:solidFill>
                  <a:schemeClr val="hlink"/>
                </a:solidFill>
                <a:ea typeface="標楷體" pitchFamily="65" charset="-120"/>
              </a:endParaRPr>
            </a:p>
          </p:txBody>
        </p:sp>
        <p:sp>
          <p:nvSpPr>
            <p:cNvPr id="447497" name="AutoShape 36"/>
            <p:cNvSpPr>
              <a:spLocks/>
            </p:cNvSpPr>
            <p:nvPr/>
          </p:nvSpPr>
          <p:spPr bwMode="auto">
            <a:xfrm>
              <a:off x="384" y="1152"/>
              <a:ext cx="2256" cy="432"/>
            </a:xfrm>
            <a:prstGeom prst="borderCallout2">
              <a:avLst>
                <a:gd name="adj1" fmla="val 16667"/>
                <a:gd name="adj2" fmla="val 102130"/>
                <a:gd name="adj3" fmla="val 16667"/>
                <a:gd name="adj4" fmla="val 112856"/>
                <a:gd name="adj5" fmla="val 137963"/>
                <a:gd name="adj6" fmla="val 124204"/>
              </a:avLst>
            </a:prstGeom>
            <a:solidFill>
              <a:schemeClr val="bg1"/>
            </a:solidFill>
            <a:ln w="9525" algn="ctr">
              <a:solidFill>
                <a:srgbClr val="0000FF"/>
              </a:solidFill>
              <a:miter lim="800000"/>
              <a:headEnd/>
              <a:tailEnd/>
            </a:ln>
          </p:spPr>
          <p:txBody>
            <a:bodyPr anchor="ctr"/>
            <a:lstStyle/>
            <a:p>
              <a:pPr>
                <a:buFont typeface="Wingdings" pitchFamily="2" charset="2"/>
                <a:buChar char="Ø"/>
              </a:pPr>
              <a:r>
                <a:rPr lang="en-US" altLang="zh-TW">
                  <a:solidFill>
                    <a:schemeClr val="hlink"/>
                  </a:solidFill>
                  <a:ea typeface="標楷體" pitchFamily="65" charset="-120"/>
                </a:rPr>
                <a:t> </a:t>
              </a:r>
              <a:r>
                <a:rPr lang="zh-TW" altLang="en-US">
                  <a:solidFill>
                    <a:schemeClr val="hlink"/>
                  </a:solidFill>
                  <a:ea typeface="標楷體" pitchFamily="65" charset="-120"/>
                </a:rPr>
                <a:t>知識分享計劃行為模式</a:t>
              </a:r>
              <a:r>
                <a:rPr lang="en-US" altLang="zh-TW">
                  <a:solidFill>
                    <a:schemeClr val="hlink"/>
                  </a:solidFill>
                  <a:ea typeface="標楷體" pitchFamily="65" charset="-120"/>
                </a:rPr>
                <a:t>(</a:t>
              </a:r>
              <a:r>
                <a:rPr lang="zh-TW" altLang="en-US">
                  <a:solidFill>
                    <a:schemeClr val="hlink"/>
                  </a:solidFill>
                  <a:ea typeface="標楷體" pitchFamily="65" charset="-120"/>
                </a:rPr>
                <a:t>林東清</a:t>
              </a:r>
              <a:r>
                <a:rPr lang="en-US" altLang="zh-TW">
                  <a:solidFill>
                    <a:schemeClr val="hlink"/>
                  </a:solidFill>
                  <a:ea typeface="標楷體" pitchFamily="65" charset="-120"/>
                </a:rPr>
                <a:t>)</a:t>
              </a:r>
            </a:p>
            <a:p>
              <a:pPr>
                <a:buFont typeface="Wingdings" pitchFamily="2" charset="2"/>
                <a:buChar char="Ø"/>
              </a:pPr>
              <a:r>
                <a:rPr lang="en-US" altLang="zh-TW">
                  <a:solidFill>
                    <a:schemeClr val="hlink"/>
                  </a:solidFill>
                  <a:ea typeface="標楷體" pitchFamily="65" charset="-120"/>
                </a:rPr>
                <a:t> Dixon</a:t>
              </a:r>
              <a:r>
                <a:rPr lang="zh-TW" altLang="en-US">
                  <a:solidFill>
                    <a:schemeClr val="hlink"/>
                  </a:solidFill>
                  <a:ea typeface="標楷體" pitchFamily="65" charset="-120"/>
                </a:rPr>
                <a:t>知識移轉策略</a:t>
              </a:r>
            </a:p>
          </p:txBody>
        </p:sp>
        <p:sp>
          <p:nvSpPr>
            <p:cNvPr id="447498" name="AutoShape 37"/>
            <p:cNvSpPr>
              <a:spLocks/>
            </p:cNvSpPr>
            <p:nvPr/>
          </p:nvSpPr>
          <p:spPr bwMode="auto">
            <a:xfrm>
              <a:off x="3120" y="960"/>
              <a:ext cx="1536" cy="432"/>
            </a:xfrm>
            <a:prstGeom prst="borderCallout2">
              <a:avLst>
                <a:gd name="adj1" fmla="val 16667"/>
                <a:gd name="adj2" fmla="val 103125"/>
                <a:gd name="adj3" fmla="val 16667"/>
                <a:gd name="adj4" fmla="val 111523"/>
                <a:gd name="adj5" fmla="val 178009"/>
                <a:gd name="adj6" fmla="val 120444"/>
              </a:avLst>
            </a:prstGeom>
            <a:solidFill>
              <a:schemeClr val="bg1"/>
            </a:solidFill>
            <a:ln w="9525" algn="ctr">
              <a:solidFill>
                <a:srgbClr val="0000FF"/>
              </a:solidFill>
              <a:miter lim="800000"/>
              <a:headEnd/>
              <a:tailEnd/>
            </a:ln>
          </p:spPr>
          <p:txBody>
            <a:bodyPr anchor="ctr"/>
            <a:lstStyle/>
            <a:p>
              <a:pPr>
                <a:buFont typeface="Wingdings" pitchFamily="2" charset="2"/>
                <a:buChar char="Ø"/>
              </a:pPr>
              <a:r>
                <a:rPr lang="en-US" altLang="zh-TW">
                  <a:solidFill>
                    <a:schemeClr val="hlink"/>
                  </a:solidFill>
                  <a:ea typeface="標楷體" pitchFamily="65" charset="-120"/>
                </a:rPr>
                <a:t> Dixon</a:t>
              </a:r>
              <a:r>
                <a:rPr lang="zh-TW" altLang="en-US">
                  <a:solidFill>
                    <a:schemeClr val="hlink"/>
                  </a:solidFill>
                  <a:ea typeface="標楷體" pitchFamily="65" charset="-120"/>
                </a:rPr>
                <a:t>知識移轉策略</a:t>
              </a:r>
            </a:p>
            <a:p>
              <a:pPr>
                <a:buFont typeface="Wingdings" pitchFamily="2" charset="2"/>
                <a:buChar char="Ø"/>
              </a:pPr>
              <a:r>
                <a:rPr lang="zh-TW" altLang="en-US">
                  <a:solidFill>
                    <a:schemeClr val="hlink"/>
                  </a:solidFill>
                  <a:ea typeface="標楷體" pitchFamily="65" charset="-120"/>
                </a:rPr>
                <a:t>專案管理實務</a:t>
              </a:r>
              <a:endParaRPr lang="en-US" altLang="zh-TW" sz="1400">
                <a:solidFill>
                  <a:schemeClr val="hlink"/>
                </a:solidFill>
                <a:ea typeface="標楷體" pitchFamily="65" charset="-12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6F908D3C-7929-463B-B070-961E0F410CFC}" type="slidenum">
              <a:rPr lang="en-US" altLang="zh-TW"/>
              <a:pPr>
                <a:defRPr/>
              </a:pPr>
              <a:t>20</a:t>
            </a:fld>
            <a:r>
              <a:rPr lang="en-US" altLang="zh-TW"/>
              <a:t>/53</a:t>
            </a:r>
            <a:endParaRPr lang="zh-TW" altLang="en-US"/>
          </a:p>
        </p:txBody>
      </p:sp>
      <p:sp>
        <p:nvSpPr>
          <p:cNvPr id="9" name="標題 1"/>
          <p:cNvSpPr txBox="1">
            <a:spLocks/>
          </p:cNvSpPr>
          <p:nvPr/>
        </p:nvSpPr>
        <p:spPr bwMode="auto">
          <a:xfrm>
            <a:off x="482600" y="22860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現行知識移轉模式評估</a:t>
            </a:r>
            <a:endParaRPr lang="en-US" altLang="zh-TW" sz="4400" b="1" dirty="0">
              <a:solidFill>
                <a:srgbClr val="CC3300"/>
              </a:solidFill>
              <a:effectLst>
                <a:outerShdw blurRad="38100" dist="38100" dir="2700000" algn="tl">
                  <a:srgbClr val="C0C0C0"/>
                </a:outerShdw>
              </a:effectLst>
            </a:endParaRPr>
          </a:p>
        </p:txBody>
      </p:sp>
      <p:pic>
        <p:nvPicPr>
          <p:cNvPr id="465924" name="Picture 3"/>
          <p:cNvPicPr>
            <a:picLocks noChangeAspect="1" noChangeArrowheads="1"/>
          </p:cNvPicPr>
          <p:nvPr/>
        </p:nvPicPr>
        <p:blipFill>
          <a:blip r:embed="rId3"/>
          <a:srcRect/>
          <a:stretch>
            <a:fillRect/>
          </a:stretch>
        </p:blipFill>
        <p:spPr bwMode="auto">
          <a:xfrm>
            <a:off x="882650" y="939800"/>
            <a:ext cx="7272338" cy="5562600"/>
          </a:xfrm>
          <a:prstGeom prst="rect">
            <a:avLst/>
          </a:prstGeom>
          <a:noFill/>
          <a:ln w="9525" algn="ctr">
            <a:noFill/>
            <a:miter lim="800000"/>
            <a:headEnd/>
            <a:tailEnd/>
          </a:ln>
        </p:spPr>
      </p:pic>
      <p:sp>
        <p:nvSpPr>
          <p:cNvPr id="380932" name="Rectangle 4"/>
          <p:cNvSpPr>
            <a:spLocks noChangeArrowheads="1"/>
          </p:cNvSpPr>
          <p:nvPr/>
        </p:nvSpPr>
        <p:spPr bwMode="auto">
          <a:xfrm>
            <a:off x="7162800" y="1219200"/>
            <a:ext cx="990600" cy="5638800"/>
          </a:xfrm>
          <a:prstGeom prst="rect">
            <a:avLst/>
          </a:prstGeom>
          <a:noFill/>
          <a:ln w="25400" algn="ctr">
            <a:solidFill>
              <a:srgbClr val="0000FF"/>
            </a:solidFill>
            <a:miter lim="800000"/>
            <a:headEnd/>
            <a:tailEnd/>
          </a:ln>
        </p:spPr>
        <p:txBody>
          <a:bodyPr wrap="none" anchor="ctr"/>
          <a:lstStyle/>
          <a:p>
            <a:endParaRPr lang="zh-TW" altLang="en-US"/>
          </a:p>
        </p:txBody>
      </p:sp>
      <p:sp>
        <p:nvSpPr>
          <p:cNvPr id="380933" name="Rectangle 5"/>
          <p:cNvSpPr>
            <a:spLocks noChangeArrowheads="1"/>
          </p:cNvSpPr>
          <p:nvPr/>
        </p:nvSpPr>
        <p:spPr bwMode="auto">
          <a:xfrm>
            <a:off x="3581400" y="1219200"/>
            <a:ext cx="1447800" cy="5638800"/>
          </a:xfrm>
          <a:prstGeom prst="rect">
            <a:avLst/>
          </a:prstGeom>
          <a:noFill/>
          <a:ln w="25400" algn="ctr">
            <a:solidFill>
              <a:srgbClr val="FF0000"/>
            </a:solidFill>
            <a:miter lim="800000"/>
            <a:headEnd/>
            <a:tailEnd/>
          </a:ln>
        </p:spPr>
        <p:txBody>
          <a:bodyPr wrap="none" anchor="ctr"/>
          <a:lstStyle/>
          <a:p>
            <a:endParaRPr lang="zh-TW"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9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09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2" grpId="0" animBg="1"/>
      <p:bldP spid="38093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投影片編號版面配置區 4"/>
          <p:cNvSpPr>
            <a:spLocks noGrp="1"/>
          </p:cNvSpPr>
          <p:nvPr>
            <p:ph type="sldNum" sz="quarter" idx="12"/>
          </p:nvPr>
        </p:nvSpPr>
        <p:spPr/>
        <p:txBody>
          <a:bodyPr/>
          <a:lstStyle/>
          <a:p>
            <a:pPr>
              <a:defRPr/>
            </a:pPr>
            <a:fld id="{3D9BDB5A-1D62-4ED8-B772-2E1B0789FB1C}" type="slidenum">
              <a:rPr lang="en-US" altLang="zh-TW"/>
              <a:pPr>
                <a:defRPr/>
              </a:pPr>
              <a:t>21</a:t>
            </a:fld>
            <a:r>
              <a:rPr lang="en-US" altLang="zh-TW"/>
              <a:t>/53</a:t>
            </a:r>
            <a:endParaRPr lang="zh-TW" altLang="en-US"/>
          </a:p>
        </p:txBody>
      </p:sp>
      <p:sp>
        <p:nvSpPr>
          <p:cNvPr id="9" name="標題 1"/>
          <p:cNvSpPr txBox="1">
            <a:spLocks/>
          </p:cNvSpPr>
          <p:nvPr/>
        </p:nvSpPr>
        <p:spPr bwMode="auto">
          <a:xfrm>
            <a:off x="457200" y="585788"/>
            <a:ext cx="8229600" cy="633412"/>
          </a:xfrm>
          <a:prstGeom prst="rect">
            <a:avLst/>
          </a:prstGeom>
          <a:noFill/>
          <a:ln w="9525">
            <a:noFill/>
            <a:miter lim="800000"/>
            <a:headEnd/>
            <a:tailEnd/>
          </a:ln>
        </p:spPr>
        <p:txBody>
          <a:bodyPr anchor="ctr"/>
          <a:lstStyle/>
          <a:p>
            <a:pPr algn="ctr">
              <a:defRPr/>
            </a:pPr>
            <a:r>
              <a:rPr kumimoji="0" lang="zh-TW" altLang="en-US" sz="4400" b="1">
                <a:solidFill>
                  <a:srgbClr val="CC3300"/>
                </a:solidFill>
                <a:effectLst>
                  <a:outerShdw blurRad="38100" dist="38100" dir="2700000" algn="tl">
                    <a:srgbClr val="C0C0C0"/>
                  </a:outerShdw>
                </a:effectLst>
                <a:latin typeface="標楷體" pitchFamily="65" charset="-120"/>
                <a:ea typeface="標楷體" pitchFamily="65" charset="-120"/>
              </a:rPr>
              <a:t>現行知識移轉模式評估</a:t>
            </a:r>
            <a:endParaRPr lang="en-US" altLang="zh-TW" sz="4400" b="1">
              <a:solidFill>
                <a:srgbClr val="CC3300"/>
              </a:solidFill>
              <a:effectLst>
                <a:outerShdw blurRad="38100" dist="38100" dir="2700000" algn="tl">
                  <a:srgbClr val="C0C0C0"/>
                </a:outerShdw>
              </a:effectLst>
            </a:endParaRPr>
          </a:p>
        </p:txBody>
      </p:sp>
      <p:graphicFrame>
        <p:nvGraphicFramePr>
          <p:cNvPr id="422148" name="Group 260"/>
          <p:cNvGraphicFramePr>
            <a:graphicFrameLocks noGrp="1"/>
          </p:cNvGraphicFramePr>
          <p:nvPr>
            <p:ph/>
          </p:nvPr>
        </p:nvGraphicFramePr>
        <p:xfrm>
          <a:off x="304800" y="1522413"/>
          <a:ext cx="8610600" cy="4428808"/>
        </p:xfrm>
        <a:graphic>
          <a:graphicData uri="http://schemas.openxmlformats.org/drawingml/2006/table">
            <a:tbl>
              <a:tblPr/>
              <a:tblGrid>
                <a:gridCol w="1143000"/>
                <a:gridCol w="1219200"/>
                <a:gridCol w="1238250"/>
                <a:gridCol w="1330325"/>
                <a:gridCol w="1241425"/>
                <a:gridCol w="1219200"/>
                <a:gridCol w="1219200"/>
              </a:tblGrid>
              <a:tr h="38100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rgbClr val="FFCC99"/>
                    </a:solidFill>
                  </a:tcPr>
                </a:tc>
                <a:tc grid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專案控管知識區塊</a:t>
                      </a:r>
                      <a:endParaRPr kumimoji="1" lang="en-US" altLang="zh-TW"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hMerge="1">
                  <a:txBody>
                    <a:bodyPr/>
                    <a:lstStyle/>
                    <a:p>
                      <a:endParaRPr lang="zh-TW" altLang="en-US"/>
                    </a:p>
                  </a:txBody>
                  <a:tcPr/>
                </a:tc>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產業應用</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知識區塊</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需求塑模</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知識區塊</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系統開發</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知識區塊</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系統導入</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知識區塊</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r>
              <a:tr h="384175">
                <a:tc vMerge="1">
                  <a:txBody>
                    <a:bodyPr/>
                    <a:lstStyle/>
                    <a:p>
                      <a:endParaRPr lang="zh-TW"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Arial" pitchFamily="34" charset="0"/>
                          <a:ea typeface="標楷體" pitchFamily="65" charset="-120"/>
                        </a:rPr>
                        <a:t>外顯類型</a:t>
                      </a:r>
                      <a:endParaRPr kumimoji="1" lang="en-US" altLang="zh-TW" sz="1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Arial" pitchFamily="34" charset="0"/>
                          <a:ea typeface="標楷體" pitchFamily="65" charset="-120"/>
                        </a:rPr>
                        <a:t>內隱類型</a:t>
                      </a:r>
                      <a:endParaRPr kumimoji="1" lang="en-US" altLang="zh-TW" sz="1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CC"/>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r>
              <a:tr h="782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現行主要</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移轉</a:t>
                      </a:r>
                      <a:r>
                        <a:rPr kumimoji="0"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模</a:t>
                      </a: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式</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執行要點</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文</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件分享</a:t>
                      </a:r>
                      <a:endParaRPr kumimoji="1" lang="en-US" altLang="zh-TW"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心得分享</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資訊分享</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文件分享</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作業標準</a:t>
                      </a:r>
                      <a:r>
                        <a:rPr kumimoji="1" lang="en-US" altLang="zh-TW" sz="1400" b="0" i="0" u="none" strike="noStrike" cap="none" normalizeH="0" baseline="0" smtClean="0">
                          <a:ln>
                            <a:noFill/>
                          </a:ln>
                          <a:solidFill>
                            <a:schemeClr val="bg2"/>
                          </a:solidFill>
                          <a:effectLst/>
                          <a:latin typeface="Arial" pitchFamily="34" charset="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rPr>
                        <a:t>塑模範例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開發標準</a:t>
                      </a:r>
                      <a:r>
                        <a:rPr kumimoji="1" lang="en-US" altLang="zh-TW" sz="1400" b="0" i="0" u="none" strike="noStrike" cap="none" normalizeH="0" baseline="0" smtClean="0">
                          <a:ln>
                            <a:noFill/>
                          </a:ln>
                          <a:solidFill>
                            <a:schemeClr val="bg2"/>
                          </a:solidFill>
                          <a:effectLst/>
                          <a:latin typeface="Arial" pitchFamily="34" charset="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rPr>
                        <a:t>範例程式</a:t>
                      </a:r>
                      <a:r>
                        <a:rPr kumimoji="0" lang="en-US" altLang="zh-TW" sz="1400" b="0" i="0" u="none" strike="noStrike" cap="none" normalizeH="0" baseline="0" smtClean="0">
                          <a:ln>
                            <a:noFill/>
                          </a:ln>
                          <a:solidFill>
                            <a:schemeClr val="bg2"/>
                          </a:solidFill>
                          <a:effectLst/>
                          <a:latin typeface="Arial" pitchFamily="34" charset="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rPr>
                        <a:t>技術通報</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作業標準</a:t>
                      </a:r>
                      <a:r>
                        <a:rPr kumimoji="1" lang="en-US" altLang="zh-TW" sz="1400" b="0" i="0" u="none" strike="noStrike" cap="none" normalizeH="0" baseline="0" smtClean="0">
                          <a:ln>
                            <a:noFill/>
                          </a:ln>
                          <a:solidFill>
                            <a:schemeClr val="bg2"/>
                          </a:solidFill>
                          <a:effectLst/>
                          <a:latin typeface="Arial" pitchFamily="34" charset="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rPr>
                        <a:t>文件分享</a:t>
                      </a:r>
                      <a:r>
                        <a:rPr kumimoji="0" lang="en-US" altLang="zh-TW" sz="1400" b="0" i="0" u="none" strike="noStrike" cap="none" normalizeH="0" baseline="0" smtClean="0">
                          <a:ln>
                            <a:noFill/>
                          </a:ln>
                          <a:solidFill>
                            <a:schemeClr val="bg2"/>
                          </a:solidFill>
                          <a:effectLst/>
                          <a:latin typeface="Arial" pitchFamily="34" charset="0"/>
                          <a:ea typeface="標楷體" pitchFamily="65" charset="-12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smtClean="0">
                          <a:ln>
                            <a:noFill/>
                          </a:ln>
                          <a:solidFill>
                            <a:schemeClr val="bg2"/>
                          </a:solidFill>
                          <a:effectLst/>
                          <a:latin typeface="Arial" pitchFamily="34" charset="0"/>
                          <a:ea typeface="標楷體" pitchFamily="65" charset="-120"/>
                        </a:rPr>
                        <a:t>個案指導</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777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建議知識</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移轉模式</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相似性移轉</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差別性移轉</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專家性移轉</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連續性移轉</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連續性移轉</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相似性移轉</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7778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現行移轉</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模式落差</a:t>
                      </a:r>
                      <a:endParaRPr kumimoji="1" lang="en-US" altLang="zh-TW" sz="2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無顯著落差</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須調整為著重互動及雙向溝通</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需調整為著重產業專家溝通及諮詢管道的通暢</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無顯著落差</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無顯著落差</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無顯著落差</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10048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建議事項</a:t>
                      </a:r>
                      <a:endParaRPr kumimoji="1" lang="zh-TW" altLang="en-US" sz="28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無</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rPr>
                        <a:t>增加個案指導及經驗交流座談比重</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整理並發行產業專家名冊</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強化專家溝通管道及技產業應用詢平台</a:t>
                      </a:r>
                      <a:endParaRPr kumimoji="1" lang="zh-TW" altLang="en-US" sz="1400" b="0" i="0" u="none" strike="noStrike" cap="none" normalizeH="0" baseline="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可增加專案結束後之案例探討</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並將成功模式納入標準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可增加專案結束後之案例探討</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並將成功模式納入標準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bg2"/>
                          </a:solidFill>
                          <a:effectLst/>
                          <a:latin typeface="Arial" pitchFamily="34" charset="0"/>
                          <a:ea typeface="標楷體" pitchFamily="65" charset="-120"/>
                          <a:cs typeface="Arial" pitchFamily="34" charset="0"/>
                        </a:rPr>
                        <a:t>無</a:t>
                      </a:r>
                      <a:endParaRPr kumimoji="1" lang="zh-TW" altLang="en-US" sz="1400" b="0" i="0" u="none" strike="noStrike" cap="none" normalizeH="0" baseline="0" dirty="0" smtClean="0">
                        <a:ln>
                          <a:noFill/>
                        </a:ln>
                        <a:solidFill>
                          <a:schemeClr val="bg2"/>
                        </a:solidFill>
                        <a:effectLst/>
                        <a:latin typeface="Arial" pitchFamily="34"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投影片編號版面配置區 5"/>
          <p:cNvSpPr>
            <a:spLocks noGrp="1"/>
          </p:cNvSpPr>
          <p:nvPr>
            <p:ph type="sldNum" sz="quarter" idx="12"/>
          </p:nvPr>
        </p:nvSpPr>
        <p:spPr/>
        <p:txBody>
          <a:bodyPr/>
          <a:lstStyle/>
          <a:p>
            <a:pPr>
              <a:defRPr/>
            </a:pPr>
            <a:fld id="{2BABD5AA-9788-45D5-904E-95B3233FAC2B}" type="slidenum">
              <a:rPr lang="en-US" altLang="zh-TW"/>
              <a:pPr>
                <a:defRPr/>
              </a:pPr>
              <a:t>22</a:t>
            </a:fld>
            <a:r>
              <a:rPr lang="en-US" altLang="zh-TW"/>
              <a:t>/53</a:t>
            </a:r>
            <a:endParaRPr lang="zh-TW" altLang="en-US"/>
          </a:p>
        </p:txBody>
      </p:sp>
      <p:grpSp>
        <p:nvGrpSpPr>
          <p:cNvPr id="2" name="Group 19"/>
          <p:cNvGrpSpPr>
            <a:grpSpLocks/>
          </p:cNvGrpSpPr>
          <p:nvPr/>
        </p:nvGrpSpPr>
        <p:grpSpPr bwMode="auto">
          <a:xfrm>
            <a:off x="561975" y="1524000"/>
            <a:ext cx="8048625" cy="914400"/>
            <a:chOff x="354" y="1056"/>
            <a:chExt cx="5070" cy="576"/>
          </a:xfrm>
        </p:grpSpPr>
        <p:sp>
          <p:nvSpPr>
            <p:cNvPr id="424964" name="Rectangle 4"/>
            <p:cNvSpPr>
              <a:spLocks noChangeArrowheads="1"/>
            </p:cNvSpPr>
            <p:nvPr/>
          </p:nvSpPr>
          <p:spPr bwMode="auto">
            <a:xfrm>
              <a:off x="354" y="1056"/>
              <a:ext cx="454" cy="576"/>
            </a:xfrm>
            <a:prstGeom prst="rect">
              <a:avLst/>
            </a:prstGeom>
            <a:solidFill>
              <a:srgbClr val="00330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dirty="0">
                  <a:ea typeface="標楷體" pitchFamily="65" charset="-120"/>
                  <a:cs typeface="Arial" pitchFamily="34" charset="0"/>
                </a:rPr>
                <a:t>1</a:t>
              </a:r>
              <a:endParaRPr lang="en-US" altLang="ja-JP" sz="2400" b="1" dirty="0">
                <a:ea typeface="標楷體" pitchFamily="65" charset="-120"/>
                <a:cs typeface="Arial" pitchFamily="34" charset="0"/>
              </a:endParaRPr>
            </a:p>
          </p:txBody>
        </p:sp>
        <p:sp>
          <p:nvSpPr>
            <p:cNvPr id="424965" name="Rectangle 5"/>
            <p:cNvSpPr>
              <a:spLocks noChangeArrowheads="1"/>
            </p:cNvSpPr>
            <p:nvPr/>
          </p:nvSpPr>
          <p:spPr bwMode="auto">
            <a:xfrm>
              <a:off x="808" y="1056"/>
              <a:ext cx="4616" cy="576"/>
            </a:xfrm>
            <a:prstGeom prst="rect">
              <a:avLst/>
            </a:prstGeom>
            <a:solidFill>
              <a:srgbClr val="00B050"/>
            </a:solidFill>
            <a:ln w="9525" algn="ctr">
              <a:noFill/>
              <a:miter lim="800000"/>
              <a:headEnd/>
              <a:tailEnd/>
            </a:ln>
            <a:effectLst>
              <a:outerShdw dist="71842" dir="2700000" algn="ctr" rotWithShape="0">
                <a:srgbClr val="808000">
                  <a:alpha val="50000"/>
                </a:srgbClr>
              </a:outerShdw>
            </a:effectLst>
          </p:spPr>
          <p:txBody>
            <a:bodyPr wrap="none" anchor="ctr"/>
            <a:lstStyle/>
            <a:p>
              <a:pPr>
                <a:defRPr/>
              </a:pPr>
              <a:r>
                <a:rPr kumimoji="0" lang="zh-TW" altLang="en-US" sz="2800" dirty="0">
                  <a:ea typeface="標楷體" pitchFamily="65" charset="-120"/>
                </a:rPr>
                <a:t>重新調整資深專案管理人員工作安排，</a:t>
              </a:r>
            </a:p>
            <a:p>
              <a:pPr>
                <a:defRPr/>
              </a:pPr>
              <a:r>
                <a:rPr kumimoji="0" lang="zh-TW" altLang="en-US" sz="2800" dirty="0">
                  <a:ea typeface="標楷體" pitchFamily="65" charset="-120"/>
                </a:rPr>
                <a:t>降低知識移轉資源衝突</a:t>
              </a:r>
              <a:r>
                <a:rPr kumimoji="0" lang="zh-TW" altLang="en-US" dirty="0"/>
                <a:t> </a:t>
              </a:r>
              <a:endParaRPr lang="zh-TW" altLang="en-US" dirty="0"/>
            </a:p>
          </p:txBody>
        </p:sp>
      </p:grpSp>
      <p:grpSp>
        <p:nvGrpSpPr>
          <p:cNvPr id="3" name="Group 18"/>
          <p:cNvGrpSpPr>
            <a:grpSpLocks/>
          </p:cNvGrpSpPr>
          <p:nvPr/>
        </p:nvGrpSpPr>
        <p:grpSpPr bwMode="auto">
          <a:xfrm>
            <a:off x="561975" y="2743200"/>
            <a:ext cx="8048625" cy="914400"/>
            <a:chOff x="354" y="1824"/>
            <a:chExt cx="5070" cy="576"/>
          </a:xfrm>
        </p:grpSpPr>
        <p:sp>
          <p:nvSpPr>
            <p:cNvPr id="424968" name="Rectangle 8"/>
            <p:cNvSpPr>
              <a:spLocks noChangeArrowheads="1"/>
            </p:cNvSpPr>
            <p:nvPr/>
          </p:nvSpPr>
          <p:spPr bwMode="auto">
            <a:xfrm>
              <a:off x="354" y="1824"/>
              <a:ext cx="454" cy="576"/>
            </a:xfrm>
            <a:prstGeom prst="rect">
              <a:avLst/>
            </a:prstGeom>
            <a:solidFill>
              <a:srgbClr val="0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dirty="0">
                  <a:ea typeface="標楷體" pitchFamily="65" charset="-120"/>
                  <a:cs typeface="Arial" pitchFamily="34" charset="0"/>
                </a:rPr>
                <a:t>2</a:t>
              </a:r>
            </a:p>
          </p:txBody>
        </p:sp>
        <p:sp>
          <p:nvSpPr>
            <p:cNvPr id="424969" name="Rectangle 9"/>
            <p:cNvSpPr>
              <a:spLocks noChangeArrowheads="1"/>
            </p:cNvSpPr>
            <p:nvPr/>
          </p:nvSpPr>
          <p:spPr bwMode="auto">
            <a:xfrm>
              <a:off x="808" y="1824"/>
              <a:ext cx="4616" cy="576"/>
            </a:xfrm>
            <a:prstGeom prst="rect">
              <a:avLst/>
            </a:prstGeom>
            <a:solidFill>
              <a:srgbClr val="99CC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zh-TW" sz="2800">
                  <a:ea typeface="標楷體" pitchFamily="65" charset="-120"/>
                </a:rPr>
                <a:t>強化專案管理人員基礎知識與技能的養成</a:t>
              </a:r>
              <a:endParaRPr kumimoji="0" lang="zh-TW" altLang="en-US" sz="2800">
                <a:ea typeface="標楷體" pitchFamily="65" charset="-120"/>
              </a:endParaRPr>
            </a:p>
          </p:txBody>
        </p:sp>
      </p:grpSp>
      <p:grpSp>
        <p:nvGrpSpPr>
          <p:cNvPr id="4" name="Group 17"/>
          <p:cNvGrpSpPr>
            <a:grpSpLocks/>
          </p:cNvGrpSpPr>
          <p:nvPr/>
        </p:nvGrpSpPr>
        <p:grpSpPr bwMode="auto">
          <a:xfrm>
            <a:off x="561975" y="3962400"/>
            <a:ext cx="8048625" cy="914400"/>
            <a:chOff x="354" y="2592"/>
            <a:chExt cx="5070" cy="576"/>
          </a:xfrm>
        </p:grpSpPr>
        <p:sp>
          <p:nvSpPr>
            <p:cNvPr id="424971" name="Rectangle 11"/>
            <p:cNvSpPr>
              <a:spLocks noChangeArrowheads="1"/>
            </p:cNvSpPr>
            <p:nvPr/>
          </p:nvSpPr>
          <p:spPr bwMode="auto">
            <a:xfrm>
              <a:off x="354" y="2592"/>
              <a:ext cx="454" cy="576"/>
            </a:xfrm>
            <a:prstGeom prst="rect">
              <a:avLst/>
            </a:prstGeom>
            <a:solidFill>
              <a:srgbClr val="99330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3</a:t>
              </a:r>
            </a:p>
          </p:txBody>
        </p:sp>
        <p:sp>
          <p:nvSpPr>
            <p:cNvPr id="424972" name="Rectangle 12"/>
            <p:cNvSpPr>
              <a:spLocks noChangeArrowheads="1"/>
            </p:cNvSpPr>
            <p:nvPr/>
          </p:nvSpPr>
          <p:spPr bwMode="auto">
            <a:xfrm>
              <a:off x="808" y="2592"/>
              <a:ext cx="4616" cy="576"/>
            </a:xfrm>
            <a:prstGeom prst="rect">
              <a:avLst/>
            </a:prstGeom>
            <a:solidFill>
              <a:srgbClr val="FFCC99"/>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建構階段式的專案管理知識移轉分工模式</a:t>
              </a:r>
            </a:p>
          </p:txBody>
        </p:sp>
      </p:grpSp>
      <p:grpSp>
        <p:nvGrpSpPr>
          <p:cNvPr id="5" name="Group 16"/>
          <p:cNvGrpSpPr>
            <a:grpSpLocks/>
          </p:cNvGrpSpPr>
          <p:nvPr/>
        </p:nvGrpSpPr>
        <p:grpSpPr bwMode="auto">
          <a:xfrm>
            <a:off x="561975" y="5181600"/>
            <a:ext cx="8048625" cy="914400"/>
            <a:chOff x="354" y="3360"/>
            <a:chExt cx="5070" cy="576"/>
          </a:xfrm>
        </p:grpSpPr>
        <p:sp>
          <p:nvSpPr>
            <p:cNvPr id="424974" name="Rectangle 14"/>
            <p:cNvSpPr>
              <a:spLocks noChangeArrowheads="1"/>
            </p:cNvSpPr>
            <p:nvPr/>
          </p:nvSpPr>
          <p:spPr bwMode="auto">
            <a:xfrm>
              <a:off x="354" y="3360"/>
              <a:ext cx="454" cy="576"/>
            </a:xfrm>
            <a:prstGeom prst="rect">
              <a:avLst/>
            </a:prstGeom>
            <a:solidFill>
              <a:srgbClr val="8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4</a:t>
              </a:r>
            </a:p>
          </p:txBody>
        </p:sp>
        <p:sp>
          <p:nvSpPr>
            <p:cNvPr id="424975" name="Rectangle 15"/>
            <p:cNvSpPr>
              <a:spLocks noChangeArrowheads="1"/>
            </p:cNvSpPr>
            <p:nvPr/>
          </p:nvSpPr>
          <p:spPr bwMode="auto">
            <a:xfrm>
              <a:off x="808" y="3360"/>
              <a:ext cx="4616" cy="576"/>
            </a:xfrm>
            <a:prstGeom prst="rect">
              <a:avLst/>
            </a:prstGeom>
            <a:solidFill>
              <a:srgbClr val="CC99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設置專案管理輔導員機制，加速經驗知識傳承</a:t>
              </a:r>
            </a:p>
          </p:txBody>
        </p:sp>
      </p:grpSp>
      <p:sp>
        <p:nvSpPr>
          <p:cNvPr id="9" name="標題 1"/>
          <p:cNvSpPr txBox="1">
            <a:spLocks/>
          </p:cNvSpPr>
          <p:nvPr/>
        </p:nvSpPr>
        <p:spPr bwMode="auto">
          <a:xfrm>
            <a:off x="482600" y="31750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知識移轉建議改善措施</a:t>
            </a:r>
            <a:endParaRPr lang="en-US" altLang="zh-TW" sz="4400" b="1" dirty="0">
              <a:solidFill>
                <a:srgbClr val="CC33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投影片編號版面配置區 5"/>
          <p:cNvSpPr>
            <a:spLocks noGrp="1"/>
          </p:cNvSpPr>
          <p:nvPr>
            <p:ph type="sldNum" sz="quarter" idx="12"/>
          </p:nvPr>
        </p:nvSpPr>
        <p:spPr/>
        <p:txBody>
          <a:bodyPr/>
          <a:lstStyle/>
          <a:p>
            <a:pPr>
              <a:defRPr/>
            </a:pPr>
            <a:fld id="{E78115D5-0565-49D5-9504-9F08E4D61A26}" type="slidenum">
              <a:rPr lang="en-US" altLang="zh-TW"/>
              <a:pPr>
                <a:defRPr/>
              </a:pPr>
              <a:t>23</a:t>
            </a:fld>
            <a:r>
              <a:rPr lang="en-US" altLang="zh-TW"/>
              <a:t>/53</a:t>
            </a:r>
            <a:endParaRPr lang="zh-TW" altLang="en-US"/>
          </a:p>
        </p:txBody>
      </p:sp>
      <p:grpSp>
        <p:nvGrpSpPr>
          <p:cNvPr id="2" name="Group 2"/>
          <p:cNvGrpSpPr>
            <a:grpSpLocks/>
          </p:cNvGrpSpPr>
          <p:nvPr/>
        </p:nvGrpSpPr>
        <p:grpSpPr bwMode="auto">
          <a:xfrm>
            <a:off x="561975" y="1524000"/>
            <a:ext cx="8048625" cy="914400"/>
            <a:chOff x="354" y="1056"/>
            <a:chExt cx="5070" cy="576"/>
          </a:xfrm>
        </p:grpSpPr>
        <p:sp>
          <p:nvSpPr>
            <p:cNvPr id="425987" name="Rectangle 3"/>
            <p:cNvSpPr>
              <a:spLocks noChangeArrowheads="1"/>
            </p:cNvSpPr>
            <p:nvPr/>
          </p:nvSpPr>
          <p:spPr bwMode="auto">
            <a:xfrm>
              <a:off x="354" y="1056"/>
              <a:ext cx="454" cy="576"/>
            </a:xfrm>
            <a:prstGeom prst="rect">
              <a:avLst/>
            </a:prstGeom>
            <a:solidFill>
              <a:srgbClr val="00330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dirty="0">
                  <a:ea typeface="標楷體" pitchFamily="65" charset="-120"/>
                  <a:cs typeface="Arial" pitchFamily="34" charset="0"/>
                </a:rPr>
                <a:t>5</a:t>
              </a:r>
            </a:p>
          </p:txBody>
        </p:sp>
        <p:sp>
          <p:nvSpPr>
            <p:cNvPr id="425988" name="Rectangle 4"/>
            <p:cNvSpPr>
              <a:spLocks noChangeArrowheads="1"/>
            </p:cNvSpPr>
            <p:nvPr/>
          </p:nvSpPr>
          <p:spPr bwMode="auto">
            <a:xfrm>
              <a:off x="808" y="1056"/>
              <a:ext cx="4616" cy="576"/>
            </a:xfrm>
            <a:prstGeom prst="rect">
              <a:avLst/>
            </a:prstGeom>
            <a:solidFill>
              <a:srgbClr val="00B050"/>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dirty="0">
                  <a:ea typeface="標楷體" pitchFamily="65" charset="-120"/>
                </a:rPr>
                <a:t>建構完整的知識領域專家支援體系</a:t>
              </a:r>
            </a:p>
          </p:txBody>
        </p:sp>
      </p:grpSp>
      <p:grpSp>
        <p:nvGrpSpPr>
          <p:cNvPr id="3" name="Group 5"/>
          <p:cNvGrpSpPr>
            <a:grpSpLocks/>
          </p:cNvGrpSpPr>
          <p:nvPr/>
        </p:nvGrpSpPr>
        <p:grpSpPr bwMode="auto">
          <a:xfrm>
            <a:off x="561975" y="2743200"/>
            <a:ext cx="8048625" cy="914400"/>
            <a:chOff x="354" y="1824"/>
            <a:chExt cx="5070" cy="576"/>
          </a:xfrm>
        </p:grpSpPr>
        <p:sp>
          <p:nvSpPr>
            <p:cNvPr id="425990" name="Rectangle 6"/>
            <p:cNvSpPr>
              <a:spLocks noChangeArrowheads="1"/>
            </p:cNvSpPr>
            <p:nvPr/>
          </p:nvSpPr>
          <p:spPr bwMode="auto">
            <a:xfrm>
              <a:off x="354" y="1824"/>
              <a:ext cx="454" cy="576"/>
            </a:xfrm>
            <a:prstGeom prst="rect">
              <a:avLst/>
            </a:prstGeom>
            <a:solidFill>
              <a:srgbClr val="0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dirty="0">
                  <a:ea typeface="標楷體" pitchFamily="65" charset="-120"/>
                  <a:cs typeface="Arial" pitchFamily="34" charset="0"/>
                </a:rPr>
                <a:t>6</a:t>
              </a:r>
            </a:p>
          </p:txBody>
        </p:sp>
        <p:sp>
          <p:nvSpPr>
            <p:cNvPr id="425991" name="Rectangle 7"/>
            <p:cNvSpPr>
              <a:spLocks noChangeArrowheads="1"/>
            </p:cNvSpPr>
            <p:nvPr/>
          </p:nvSpPr>
          <p:spPr bwMode="auto">
            <a:xfrm>
              <a:off x="808" y="1824"/>
              <a:ext cx="4616" cy="576"/>
            </a:xfrm>
            <a:prstGeom prst="rect">
              <a:avLst/>
            </a:prstGeom>
            <a:solidFill>
              <a:srgbClr val="99CC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定期安排專案管理經驗交流活動</a:t>
              </a:r>
              <a:r>
                <a:rPr kumimoji="0" lang="zh-TW" altLang="en-US"/>
                <a:t> </a:t>
              </a:r>
            </a:p>
          </p:txBody>
        </p:sp>
      </p:grpSp>
      <p:grpSp>
        <p:nvGrpSpPr>
          <p:cNvPr id="4" name="Group 8"/>
          <p:cNvGrpSpPr>
            <a:grpSpLocks/>
          </p:cNvGrpSpPr>
          <p:nvPr/>
        </p:nvGrpSpPr>
        <p:grpSpPr bwMode="auto">
          <a:xfrm>
            <a:off x="561975" y="3962400"/>
            <a:ext cx="8048625" cy="914400"/>
            <a:chOff x="354" y="2592"/>
            <a:chExt cx="5070" cy="576"/>
          </a:xfrm>
        </p:grpSpPr>
        <p:sp>
          <p:nvSpPr>
            <p:cNvPr id="425993" name="Rectangle 9"/>
            <p:cNvSpPr>
              <a:spLocks noChangeArrowheads="1"/>
            </p:cNvSpPr>
            <p:nvPr/>
          </p:nvSpPr>
          <p:spPr bwMode="auto">
            <a:xfrm>
              <a:off x="354" y="2592"/>
              <a:ext cx="454" cy="576"/>
            </a:xfrm>
            <a:prstGeom prst="rect">
              <a:avLst/>
            </a:prstGeom>
            <a:solidFill>
              <a:srgbClr val="99330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7</a:t>
              </a:r>
            </a:p>
          </p:txBody>
        </p:sp>
        <p:sp>
          <p:nvSpPr>
            <p:cNvPr id="425994" name="Rectangle 10"/>
            <p:cNvSpPr>
              <a:spLocks noChangeArrowheads="1"/>
            </p:cNvSpPr>
            <p:nvPr/>
          </p:nvSpPr>
          <p:spPr bwMode="auto">
            <a:xfrm>
              <a:off x="808" y="2592"/>
              <a:ext cx="4616" cy="576"/>
            </a:xfrm>
            <a:prstGeom prst="rect">
              <a:avLst/>
            </a:prstGeom>
            <a:solidFill>
              <a:srgbClr val="FFCC99"/>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推動專案管理日誌的觀念</a:t>
              </a:r>
            </a:p>
          </p:txBody>
        </p:sp>
      </p:grpSp>
      <p:grpSp>
        <p:nvGrpSpPr>
          <p:cNvPr id="5" name="Group 11"/>
          <p:cNvGrpSpPr>
            <a:grpSpLocks/>
          </p:cNvGrpSpPr>
          <p:nvPr/>
        </p:nvGrpSpPr>
        <p:grpSpPr bwMode="auto">
          <a:xfrm>
            <a:off x="561975" y="5181600"/>
            <a:ext cx="8048625" cy="914400"/>
            <a:chOff x="354" y="3360"/>
            <a:chExt cx="5070" cy="576"/>
          </a:xfrm>
        </p:grpSpPr>
        <p:sp>
          <p:nvSpPr>
            <p:cNvPr id="425996" name="Rectangle 12"/>
            <p:cNvSpPr>
              <a:spLocks noChangeArrowheads="1"/>
            </p:cNvSpPr>
            <p:nvPr/>
          </p:nvSpPr>
          <p:spPr bwMode="auto">
            <a:xfrm>
              <a:off x="354" y="3360"/>
              <a:ext cx="454" cy="576"/>
            </a:xfrm>
            <a:prstGeom prst="rect">
              <a:avLst/>
            </a:prstGeom>
            <a:solidFill>
              <a:srgbClr val="800080"/>
            </a:solidFill>
            <a:ln w="9525" algn="ctr">
              <a:noFill/>
              <a:miter lim="800000"/>
              <a:headEnd/>
              <a:tailEnd/>
            </a:ln>
            <a:effectLst>
              <a:outerShdw dist="71842" dir="2700000" algn="ctr" rotWithShape="0">
                <a:srgbClr val="808000">
                  <a:alpha val="50000"/>
                </a:srgbClr>
              </a:outerShdw>
            </a:effectLst>
          </p:spPr>
          <p:txBody>
            <a:bodyPr wrap="none" anchor="ctr"/>
            <a:lstStyle/>
            <a:p>
              <a:pPr algn="ctr">
                <a:defRPr/>
              </a:pPr>
              <a:r>
                <a:rPr lang="en-US" altLang="zh-TW" sz="2400" b="1">
                  <a:solidFill>
                    <a:schemeClr val="bg1"/>
                  </a:solidFill>
                  <a:ea typeface="標楷體" pitchFamily="65" charset="-120"/>
                  <a:cs typeface="Arial" pitchFamily="34" charset="0"/>
                </a:rPr>
                <a:t>8</a:t>
              </a:r>
            </a:p>
          </p:txBody>
        </p:sp>
        <p:sp>
          <p:nvSpPr>
            <p:cNvPr id="425997" name="Rectangle 13"/>
            <p:cNvSpPr>
              <a:spLocks noChangeArrowheads="1"/>
            </p:cNvSpPr>
            <p:nvPr/>
          </p:nvSpPr>
          <p:spPr bwMode="auto">
            <a:xfrm>
              <a:off x="808" y="3360"/>
              <a:ext cx="4616" cy="576"/>
            </a:xfrm>
            <a:prstGeom prst="rect">
              <a:avLst/>
            </a:prstGeom>
            <a:solidFill>
              <a:srgbClr val="CC99FF"/>
            </a:solidFill>
            <a:ln w="9525" algn="ctr">
              <a:noFill/>
              <a:miter lim="800000"/>
              <a:headEnd/>
              <a:tailEnd/>
            </a:ln>
            <a:effectLst>
              <a:outerShdw dist="71842" dir="2700000" algn="ctr" rotWithShape="0">
                <a:srgbClr val="808000">
                  <a:alpha val="50000"/>
                </a:srgbClr>
              </a:outerShdw>
            </a:effectLst>
          </p:spPr>
          <p:txBody>
            <a:bodyPr wrap="none" anchor="ctr"/>
            <a:lstStyle/>
            <a:p>
              <a:pPr>
                <a:lnSpc>
                  <a:spcPct val="80000"/>
                </a:lnSpc>
                <a:defRPr/>
              </a:pPr>
              <a:r>
                <a:rPr kumimoji="0" lang="zh-TW" altLang="en-US" sz="2800">
                  <a:ea typeface="標楷體" pitchFamily="65" charset="-120"/>
                </a:rPr>
                <a:t>定期評估專案管理知識移轉成效</a:t>
              </a:r>
              <a:r>
                <a:rPr kumimoji="0" lang="zh-TW" altLang="en-US"/>
                <a:t> </a:t>
              </a:r>
            </a:p>
          </p:txBody>
        </p:sp>
      </p:grpSp>
      <p:sp>
        <p:nvSpPr>
          <p:cNvPr id="9" name="標題 1"/>
          <p:cNvSpPr txBox="1">
            <a:spLocks/>
          </p:cNvSpPr>
          <p:nvPr/>
        </p:nvSpPr>
        <p:spPr bwMode="auto">
          <a:xfrm>
            <a:off x="457200" y="585788"/>
            <a:ext cx="8229600" cy="633412"/>
          </a:xfrm>
          <a:prstGeom prst="rect">
            <a:avLst/>
          </a:prstGeom>
          <a:noFill/>
          <a:ln w="9525">
            <a:noFill/>
            <a:miter lim="800000"/>
            <a:headEnd/>
            <a:tailEnd/>
          </a:ln>
        </p:spPr>
        <p:txBody>
          <a:bodyPr anchor="ctr"/>
          <a:lstStyle/>
          <a:p>
            <a:pPr algn="ctr">
              <a:defRPr/>
            </a:pPr>
            <a:r>
              <a:rPr kumimoji="0" lang="zh-TW" altLang="en-US" sz="4400" b="1">
                <a:solidFill>
                  <a:srgbClr val="CC3300"/>
                </a:solidFill>
                <a:effectLst>
                  <a:outerShdw blurRad="38100" dist="38100" dir="2700000" algn="tl">
                    <a:srgbClr val="C0C0C0"/>
                  </a:outerShdw>
                </a:effectLst>
                <a:latin typeface="標楷體" pitchFamily="65" charset="-120"/>
                <a:ea typeface="標楷體" pitchFamily="65" charset="-120"/>
              </a:rPr>
              <a:t>知識移轉建議改善措施</a:t>
            </a:r>
            <a:endParaRPr lang="en-US" altLang="zh-TW" sz="4400" b="1">
              <a:solidFill>
                <a:srgbClr val="CC33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smtClean="0"/>
              <a:t>專案部門營運流程示意圖</a:t>
            </a:r>
            <a:endParaRPr lang="zh-TW" altLang="en-US" dirty="0"/>
          </a:p>
        </p:txBody>
      </p:sp>
      <p:sp>
        <p:nvSpPr>
          <p:cNvPr id="4" name="投影片編號版面配置區 3"/>
          <p:cNvSpPr>
            <a:spLocks noGrp="1"/>
          </p:cNvSpPr>
          <p:nvPr>
            <p:ph type="sldNum" sz="quarter" idx="12"/>
          </p:nvPr>
        </p:nvSpPr>
        <p:spPr/>
        <p:txBody>
          <a:bodyPr/>
          <a:lstStyle/>
          <a:p>
            <a:pPr>
              <a:defRPr/>
            </a:pPr>
            <a:fld id="{B4F6A793-01FE-4E49-9DF5-428DB35381E3}" type="slidenum">
              <a:rPr lang="en-US" altLang="zh-TW" smtClean="0"/>
              <a:pPr>
                <a:defRPr/>
              </a:pPr>
              <a:t>3</a:t>
            </a:fld>
            <a:endParaRPr lang="en-US" altLang="zh-TW"/>
          </a:p>
        </p:txBody>
      </p:sp>
      <p:pic>
        <p:nvPicPr>
          <p:cNvPr id="448516" name="Picture 2" descr="D公司_專案部門營運流程"/>
          <p:cNvPicPr>
            <a:picLocks noChangeAspect="1" noChangeArrowheads="1"/>
          </p:cNvPicPr>
          <p:nvPr/>
        </p:nvPicPr>
        <p:blipFill>
          <a:blip r:embed="rId2"/>
          <a:srcRect/>
          <a:stretch>
            <a:fillRect/>
          </a:stretch>
        </p:blipFill>
        <p:spPr bwMode="auto">
          <a:xfrm>
            <a:off x="260350" y="1339850"/>
            <a:ext cx="8664575" cy="462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投影片編號版面配置區 5"/>
          <p:cNvSpPr>
            <a:spLocks noGrp="1"/>
          </p:cNvSpPr>
          <p:nvPr>
            <p:ph type="sldNum" sz="quarter" idx="12"/>
          </p:nvPr>
        </p:nvSpPr>
        <p:spPr/>
        <p:txBody>
          <a:bodyPr/>
          <a:lstStyle/>
          <a:p>
            <a:pPr>
              <a:defRPr/>
            </a:pPr>
            <a:fld id="{E7E535B8-4AF4-4CFF-B51E-16C587A0E783}" type="slidenum">
              <a:rPr lang="en-US" altLang="zh-TW"/>
              <a:pPr>
                <a:defRPr/>
              </a:pPr>
              <a:t>4</a:t>
            </a:fld>
            <a:r>
              <a:rPr lang="en-US" altLang="zh-TW"/>
              <a:t>/53</a:t>
            </a:r>
            <a:endParaRPr lang="zh-TW" altLang="en-US"/>
          </a:p>
        </p:txBody>
      </p:sp>
      <p:sp>
        <p:nvSpPr>
          <p:cNvPr id="9" name="標題 1"/>
          <p:cNvSpPr txBox="1">
            <a:spLocks/>
          </p:cNvSpPr>
          <p:nvPr/>
        </p:nvSpPr>
        <p:spPr bwMode="auto">
          <a:xfrm>
            <a:off x="438150" y="36195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專案流程知識產出</a:t>
            </a:r>
            <a:endParaRPr lang="zh-TW" altLang="en-US" sz="4400" b="1" dirty="0">
              <a:solidFill>
                <a:srgbClr val="CC3300"/>
              </a:solidFill>
              <a:effectLst>
                <a:outerShdw blurRad="38100" dist="38100" dir="2700000" algn="tl">
                  <a:srgbClr val="C0C0C0"/>
                </a:outerShdw>
              </a:effectLst>
            </a:endParaRPr>
          </a:p>
        </p:txBody>
      </p:sp>
      <p:sp>
        <p:nvSpPr>
          <p:cNvPr id="449540" name="Rectangle 3"/>
          <p:cNvSpPr>
            <a:spLocks noChangeArrowheads="1"/>
          </p:cNvSpPr>
          <p:nvPr/>
        </p:nvSpPr>
        <p:spPr bwMode="auto">
          <a:xfrm>
            <a:off x="966788" y="-277813"/>
            <a:ext cx="4946650" cy="0"/>
          </a:xfrm>
          <a:prstGeom prst="rect">
            <a:avLst/>
          </a:prstGeom>
          <a:solidFill>
            <a:srgbClr val="FFFFFF"/>
          </a:solidFill>
          <a:ln w="9525" algn="ctr">
            <a:noFill/>
            <a:miter lim="800000"/>
            <a:headEnd/>
            <a:tailEnd/>
          </a:ln>
        </p:spPr>
        <p:txBody>
          <a:bodyPr wrap="none" anchor="ctr">
            <a:spAutoFit/>
          </a:bodyPr>
          <a:lstStyle/>
          <a:p>
            <a:endParaRPr lang="zh-TW" altLang="en-US"/>
          </a:p>
        </p:txBody>
      </p:sp>
      <p:graphicFrame>
        <p:nvGraphicFramePr>
          <p:cNvPr id="351860" name="Group 628"/>
          <p:cNvGraphicFramePr>
            <a:graphicFrameLocks noGrp="1"/>
          </p:cNvGraphicFramePr>
          <p:nvPr/>
        </p:nvGraphicFramePr>
        <p:xfrm>
          <a:off x="228600" y="1530350"/>
          <a:ext cx="4267200" cy="4511040"/>
        </p:xfrm>
        <a:graphic>
          <a:graphicData uri="http://schemas.openxmlformats.org/drawingml/2006/table">
            <a:tbl>
              <a:tblPr/>
              <a:tblGrid>
                <a:gridCol w="1171575"/>
                <a:gridCol w="1876425"/>
                <a:gridCol w="1219200"/>
              </a:tblGrid>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專案階段</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專案文件及記錄</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smtClean="0">
                          <a:ln>
                            <a:noFill/>
                          </a:ln>
                          <a:solidFill>
                            <a:schemeClr val="bg2"/>
                          </a:solidFill>
                          <a:effectLst/>
                          <a:latin typeface="標楷體" pitchFamily="65" charset="-120"/>
                          <a:ea typeface="標楷體" pitchFamily="65" charset="-120"/>
                          <a:cs typeface="Arial" pitchFamily="34" charset="0"/>
                        </a:rPr>
                        <a:t>負責人員</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r>
              <a:tr h="2746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專案規劃</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階段</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專案管理計畫書</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專案啟動會議簡報</a:t>
                      </a: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內部</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外部</a:t>
                      </a: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a:t>
                      </a:r>
                      <a:endParaRPr kumimoji="1" lang="en-US" altLang="zh-TW"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row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需求塑模</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階段</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客戶需求項目清單</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系統作業流程文件</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系統功能架構文件</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i-Model</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系統軟體驗證計畫書</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模擬驗證會議紀錄</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rowSpan="5">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系統開發</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階段</a:t>
                      </a:r>
                      <a:endParaRPr kumimoji="1" lang="zh-TW" altLang="en-US" sz="24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s-Model</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文件</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400" b="0" i="0" u="none" strike="noStrike" cap="none" normalizeH="0" baseline="0" smtClean="0">
                          <a:ln>
                            <a:noFill/>
                          </a:ln>
                          <a:solidFill>
                            <a:schemeClr val="bg2"/>
                          </a:solidFill>
                          <a:effectLst/>
                          <a:latin typeface="Arial" pitchFamily="34" charset="0"/>
                          <a:ea typeface="標楷體" pitchFamily="65" charset="-120"/>
                          <a:cs typeface="Times New Roman" pitchFamily="18" charset="0"/>
                        </a:rPr>
                        <a:t>AP Spec</a:t>
                      </a: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規格文件</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單元測試紀錄文件</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程式設計師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整合測試紀錄文件</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程式測試驗收紀錄</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Arial" pitchFamily="34" charset="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標楷體" pitchFamily="65" charset="-120"/>
                        <a:cs typeface="Arial"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FFCC"/>
                    </a:solidFill>
                  </a:tcPr>
                </a:tc>
              </a:tr>
            </a:tbl>
          </a:graphicData>
        </a:graphic>
      </p:graphicFrame>
      <p:graphicFrame>
        <p:nvGraphicFramePr>
          <p:cNvPr id="351863" name="Group 631"/>
          <p:cNvGraphicFramePr>
            <a:graphicFrameLocks noGrp="1"/>
          </p:cNvGraphicFramePr>
          <p:nvPr/>
        </p:nvGraphicFramePr>
        <p:xfrm>
          <a:off x="4648200" y="1524000"/>
          <a:ext cx="4267200" cy="4511040"/>
        </p:xfrm>
        <a:graphic>
          <a:graphicData uri="http://schemas.openxmlformats.org/drawingml/2006/table">
            <a:tbl>
              <a:tblPr/>
              <a:tblGrid>
                <a:gridCol w="1171575"/>
                <a:gridCol w="2028825"/>
                <a:gridCol w="1066800"/>
              </a:tblGrid>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bg2"/>
                          </a:solidFill>
                          <a:effectLst/>
                          <a:latin typeface="標楷體" pitchFamily="65" charset="-120"/>
                          <a:ea typeface="標楷體" pitchFamily="65" charset="-120"/>
                          <a:cs typeface="Arial" pitchFamily="34" charset="0"/>
                        </a:rPr>
                        <a:t>專案階段</a:t>
                      </a:r>
                      <a:endParaRPr kumimoji="1" lang="zh-TW" altLang="en-US" sz="2400" b="0" i="0" u="none" strike="noStrike" cap="none" normalizeH="0" baseline="0" dirty="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bg2"/>
                          </a:solidFill>
                          <a:effectLst/>
                          <a:latin typeface="標楷體" pitchFamily="65" charset="-120"/>
                          <a:ea typeface="標楷體" pitchFamily="65" charset="-120"/>
                          <a:cs typeface="Arial" pitchFamily="34" charset="0"/>
                        </a:rPr>
                        <a:t>專案文件及記錄</a:t>
                      </a:r>
                      <a:endParaRPr kumimoji="1" lang="zh-TW" altLang="en-US" sz="2400" b="0" i="0" u="none" strike="noStrike" cap="none" normalizeH="0" baseline="0" dirty="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smtClean="0">
                          <a:ln>
                            <a:noFill/>
                          </a:ln>
                          <a:solidFill>
                            <a:schemeClr val="bg2"/>
                          </a:solidFill>
                          <a:effectLst/>
                          <a:latin typeface="標楷體" pitchFamily="65" charset="-120"/>
                          <a:ea typeface="標楷體" pitchFamily="65" charset="-120"/>
                          <a:cs typeface="Arial" pitchFamily="34" charset="0"/>
                        </a:rPr>
                        <a:t>負責人員</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99"/>
                    </a:solidFill>
                  </a:tcPr>
                </a:tc>
              </a:tr>
              <a:tr h="274638">
                <a:tc rowSpan="5">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系統導入</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階段</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系統使用操作手冊</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系統教育訓練教材</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技術移轉訓練教材</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顧問服務紀錄</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顧問師</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技術移轉紀錄</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塑模師</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專案結案</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階段</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專案結案報告</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專案結案心得分享簡報</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r>
              <a:tr h="274638">
                <a:tc row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專案監控</a:t>
                      </a: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管理</a:t>
                      </a:r>
                      <a:endParaRPr kumimoji="1" lang="zh-TW" altLang="en-US" sz="24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專案議題管制表</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需求變更申請單</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專案進度週報</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專案進度會議紀錄</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專案階段審查會簡報</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274638">
                <a:tc vMerge="1">
                  <a:txBody>
                    <a:bodyPr/>
                    <a:lstStyle/>
                    <a:p>
                      <a:endParaRPr lang="zh-TW"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專案進度審查會</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smtClean="0">
                          <a:ln>
                            <a:noFill/>
                          </a:ln>
                          <a:solidFill>
                            <a:schemeClr val="bg2"/>
                          </a:solidFill>
                          <a:effectLst/>
                          <a:latin typeface="標楷體" pitchFamily="65" charset="-120"/>
                          <a:ea typeface="標楷體" pitchFamily="65" charset="-120"/>
                          <a:cs typeface="Arial" pitchFamily="34" charset="0"/>
                        </a:rPr>
                        <a:t>會議紀錄</a:t>
                      </a:r>
                      <a:endParaRPr kumimoji="1" lang="zh-TW" altLang="en-US" sz="2000" b="0" i="0" u="none" strike="noStrike" cap="none" normalizeH="0" baseline="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bg2"/>
                          </a:solidFill>
                          <a:effectLst/>
                          <a:latin typeface="標楷體" pitchFamily="65" charset="-120"/>
                          <a:ea typeface="標楷體" pitchFamily="65" charset="-120"/>
                          <a:cs typeface="Arial" pitchFamily="34" charset="0"/>
                        </a:rPr>
                        <a:t>專案經理</a:t>
                      </a:r>
                      <a:endParaRPr kumimoji="1" lang="zh-TW" altLang="en-US" sz="2000" b="0" i="0" u="none" strike="noStrike" cap="none" normalizeH="0" baseline="0" dirty="0" smtClean="0">
                        <a:ln>
                          <a:noFill/>
                        </a:ln>
                        <a:solidFill>
                          <a:schemeClr val="bg2"/>
                        </a:solidFill>
                        <a:effectLst/>
                        <a:latin typeface="Arial" pitchFamily="34" charset="0"/>
                        <a:ea typeface="新細明體" pitchFamily="18" charset="-12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36ADD4AD-CB1C-40E5-88B4-1B5CBD3E51A1}" type="slidenum">
              <a:rPr lang="en-US" altLang="zh-TW"/>
              <a:pPr>
                <a:defRPr/>
              </a:pPr>
              <a:t>5</a:t>
            </a:fld>
            <a:r>
              <a:rPr lang="en-US" altLang="zh-TW"/>
              <a:t>/53</a:t>
            </a:r>
            <a:endParaRPr lang="zh-TW" altLang="en-US"/>
          </a:p>
        </p:txBody>
      </p:sp>
      <p:sp>
        <p:nvSpPr>
          <p:cNvPr id="450563" name="Rectangle 3"/>
          <p:cNvSpPr>
            <a:spLocks noGrp="1"/>
          </p:cNvSpPr>
          <p:nvPr>
            <p:ph type="body" idx="1"/>
          </p:nvPr>
        </p:nvSpPr>
        <p:spPr>
          <a:xfrm>
            <a:off x="615950" y="1295400"/>
            <a:ext cx="7924800" cy="4419600"/>
          </a:xfrm>
        </p:spPr>
        <p:txBody>
          <a:bodyPr/>
          <a:lstStyle/>
          <a:p>
            <a:pPr marL="533400" indent="-533400">
              <a:lnSpc>
                <a:spcPct val="90000"/>
              </a:lnSpc>
              <a:spcBef>
                <a:spcPct val="50000"/>
              </a:spcBef>
              <a:buClr>
                <a:schemeClr val="tx1"/>
              </a:buClr>
              <a:buFont typeface="Wingdings" pitchFamily="2" charset="2"/>
              <a:buAutoNum type="arabicPeriod"/>
              <a:tabLst>
                <a:tab pos="568325" algn="l"/>
              </a:tabLst>
            </a:pPr>
            <a:r>
              <a:rPr lang="zh-TW" altLang="en-US" sz="2800" smtClean="0"/>
              <a:t>專案無法如期完成，造成收入實現的延後</a:t>
            </a:r>
          </a:p>
          <a:p>
            <a:pPr marL="533400" indent="-533400">
              <a:lnSpc>
                <a:spcPct val="90000"/>
              </a:lnSpc>
              <a:spcBef>
                <a:spcPct val="50000"/>
              </a:spcBef>
              <a:buFont typeface="Wingdings" pitchFamily="2" charset="2"/>
              <a:buAutoNum type="arabicPeriod"/>
              <a:tabLst>
                <a:tab pos="568325" algn="l"/>
              </a:tabLst>
            </a:pPr>
            <a:r>
              <a:rPr lang="zh-TW" altLang="en-US" sz="2800" smtClean="0"/>
              <a:t>無法有效掌握及管理客戶需求，致使成本過高</a:t>
            </a:r>
            <a:endParaRPr lang="en-US" altLang="zh-TW" sz="2800" smtClean="0"/>
          </a:p>
          <a:p>
            <a:pPr marL="533400" indent="-533400">
              <a:lnSpc>
                <a:spcPct val="90000"/>
              </a:lnSpc>
              <a:spcBef>
                <a:spcPct val="50000"/>
              </a:spcBef>
              <a:buFont typeface="Wingdings" pitchFamily="2" charset="2"/>
              <a:buAutoNum type="arabicPeriod"/>
              <a:tabLst>
                <a:tab pos="568325" algn="l"/>
              </a:tabLst>
            </a:pPr>
            <a:r>
              <a:rPr lang="zh-TW" altLang="en-US" sz="2800" smtClean="0"/>
              <a:t>專案團隊的客戶溝通及管理能力欠缺</a:t>
            </a:r>
          </a:p>
          <a:p>
            <a:pPr marL="533400" indent="-533400">
              <a:lnSpc>
                <a:spcPct val="90000"/>
              </a:lnSpc>
              <a:spcBef>
                <a:spcPct val="50000"/>
              </a:spcBef>
              <a:buFont typeface="Wingdings" pitchFamily="2" charset="2"/>
              <a:buAutoNum type="arabicPeriod"/>
              <a:tabLst>
                <a:tab pos="568325" algn="l"/>
              </a:tabLst>
            </a:pPr>
            <a:r>
              <a:rPr lang="zh-TW" altLang="en-US" sz="2800" smtClean="0"/>
              <a:t>缺乏幹練的專案管理人員</a:t>
            </a:r>
          </a:p>
          <a:p>
            <a:pPr marL="533400" indent="-533400">
              <a:lnSpc>
                <a:spcPct val="90000"/>
              </a:lnSpc>
              <a:spcBef>
                <a:spcPct val="50000"/>
              </a:spcBef>
              <a:buFont typeface="Wingdings" pitchFamily="2" charset="2"/>
              <a:buAutoNum type="arabicPeriod"/>
              <a:tabLst>
                <a:tab pos="568325" algn="l"/>
              </a:tabLst>
            </a:pPr>
            <a:r>
              <a:rPr lang="zh-TW" altLang="en-US" sz="2800" smtClean="0"/>
              <a:t>系統整合測試經驗缺乏，造成系統品質不佳</a:t>
            </a:r>
          </a:p>
          <a:p>
            <a:pPr marL="533400" indent="-533400">
              <a:lnSpc>
                <a:spcPct val="90000"/>
              </a:lnSpc>
              <a:spcBef>
                <a:spcPct val="50000"/>
              </a:spcBef>
              <a:buFont typeface="Wingdings" pitchFamily="2" charset="2"/>
              <a:buAutoNum type="arabicPeriod"/>
              <a:tabLst>
                <a:tab pos="568325" algn="l"/>
              </a:tabLst>
            </a:pPr>
            <a:r>
              <a:rPr lang="zh-TW" altLang="en-US" sz="2800" smtClean="0"/>
              <a:t>缺乏有效的專案經驗傳承機制，不同專案團隊執行成果落差大</a:t>
            </a:r>
          </a:p>
        </p:txBody>
      </p:sp>
      <p:sp>
        <p:nvSpPr>
          <p:cNvPr id="9" name="標題 1"/>
          <p:cNvSpPr txBox="1">
            <a:spLocks/>
          </p:cNvSpPr>
          <p:nvPr/>
        </p:nvSpPr>
        <p:spPr bwMode="auto">
          <a:xfrm>
            <a:off x="482600" y="450850"/>
            <a:ext cx="8229600" cy="633413"/>
          </a:xfrm>
          <a:prstGeom prst="rect">
            <a:avLst/>
          </a:prstGeom>
          <a:noFill/>
          <a:ln w="9525">
            <a:noFill/>
            <a:miter lim="800000"/>
            <a:headEnd/>
            <a:tailEnd/>
          </a:ln>
        </p:spPr>
        <p:txBody>
          <a:bodyPr anchor="ctr"/>
          <a:lstStyle/>
          <a:p>
            <a:pPr algn="ctr">
              <a:defRPr/>
            </a:pPr>
            <a:r>
              <a:rPr kumimoji="0" lang="zh-TW" altLang="en-US" sz="4400" b="1" dirty="0">
                <a:solidFill>
                  <a:srgbClr val="CC3300"/>
                </a:solidFill>
                <a:effectLst>
                  <a:outerShdw blurRad="38100" dist="38100" dir="2700000" algn="tl">
                    <a:srgbClr val="C0C0C0"/>
                  </a:outerShdw>
                </a:effectLst>
                <a:latin typeface="標楷體" pitchFamily="65" charset="-120"/>
                <a:ea typeface="標楷體" pitchFamily="65" charset="-120"/>
              </a:rPr>
              <a:t>現行專案執行瓶頸</a:t>
            </a:r>
            <a:endParaRPr lang="zh-TW" altLang="en-US" sz="4400" b="1" dirty="0">
              <a:solidFill>
                <a:srgbClr val="CC33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smtClean="0"/>
              <a:t>系統開發專案管理知識清單</a:t>
            </a:r>
            <a:endParaRPr lang="zh-TW" altLang="en-US" dirty="0"/>
          </a:p>
        </p:txBody>
      </p:sp>
      <p:sp>
        <p:nvSpPr>
          <p:cNvPr id="4" name="投影片編號版面配置區 3"/>
          <p:cNvSpPr>
            <a:spLocks noGrp="1"/>
          </p:cNvSpPr>
          <p:nvPr>
            <p:ph type="sldNum" sz="quarter" idx="12"/>
          </p:nvPr>
        </p:nvSpPr>
        <p:spPr/>
        <p:txBody>
          <a:bodyPr/>
          <a:lstStyle/>
          <a:p>
            <a:pPr>
              <a:defRPr/>
            </a:pPr>
            <a:fld id="{FA02CE51-E11F-464B-9416-1785F152712E}" type="slidenum">
              <a:rPr lang="en-US" altLang="zh-TW" smtClean="0"/>
              <a:pPr>
                <a:defRPr/>
              </a:pPr>
              <a:t>6</a:t>
            </a:fld>
            <a:endParaRPr lang="en-US" altLang="zh-TW"/>
          </a:p>
        </p:txBody>
      </p:sp>
      <p:pic>
        <p:nvPicPr>
          <p:cNvPr id="451588" name="Picture 2" descr="D公司_系統開發專案管理知識盤點"/>
          <p:cNvPicPr>
            <a:picLocks noChangeAspect="1" noChangeArrowheads="1"/>
          </p:cNvPicPr>
          <p:nvPr/>
        </p:nvPicPr>
        <p:blipFill>
          <a:blip r:embed="rId2"/>
          <a:srcRect/>
          <a:stretch>
            <a:fillRect/>
          </a:stretch>
        </p:blipFill>
        <p:spPr bwMode="auto">
          <a:xfrm>
            <a:off x="1430338" y="984250"/>
            <a:ext cx="6297612" cy="5303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76250" y="0"/>
            <a:ext cx="8407400" cy="1143000"/>
          </a:xfrm>
        </p:spPr>
        <p:txBody>
          <a:bodyPr/>
          <a:lstStyle/>
          <a:p>
            <a:pPr>
              <a:defRPr/>
            </a:pPr>
            <a:r>
              <a:rPr lang="zh-TW" altLang="zh-TW" dirty="0" smtClean="0"/>
              <a:t>系統開發專案管理知識項目屬性分析</a:t>
            </a:r>
            <a:endParaRPr lang="zh-TW" altLang="en-US" dirty="0"/>
          </a:p>
        </p:txBody>
      </p:sp>
      <p:sp>
        <p:nvSpPr>
          <p:cNvPr id="4" name="投影片編號版面配置區 3"/>
          <p:cNvSpPr>
            <a:spLocks noGrp="1"/>
          </p:cNvSpPr>
          <p:nvPr>
            <p:ph type="sldNum" sz="quarter" idx="12"/>
          </p:nvPr>
        </p:nvSpPr>
        <p:spPr/>
        <p:txBody>
          <a:bodyPr/>
          <a:lstStyle/>
          <a:p>
            <a:pPr>
              <a:defRPr/>
            </a:pPr>
            <a:fld id="{40A4676C-58E7-435D-8868-969F994FE63D}" type="slidenum">
              <a:rPr lang="en-US" altLang="zh-TW" smtClean="0"/>
              <a:pPr>
                <a:defRPr/>
              </a:pPr>
              <a:t>7</a:t>
            </a:fld>
            <a:endParaRPr lang="en-US" altLang="zh-TW"/>
          </a:p>
        </p:txBody>
      </p:sp>
      <p:pic>
        <p:nvPicPr>
          <p:cNvPr id="452612" name="Picture 4"/>
          <p:cNvPicPr>
            <a:picLocks noChangeAspect="1" noChangeArrowheads="1"/>
          </p:cNvPicPr>
          <p:nvPr/>
        </p:nvPicPr>
        <p:blipFill>
          <a:blip r:embed="rId2"/>
          <a:srcRect/>
          <a:stretch>
            <a:fillRect/>
          </a:stretch>
        </p:blipFill>
        <p:spPr bwMode="auto">
          <a:xfrm>
            <a:off x="882650" y="939800"/>
            <a:ext cx="7391400" cy="5567363"/>
          </a:xfrm>
          <a:prstGeom prst="rect">
            <a:avLst/>
          </a:prstGeom>
          <a:noFill/>
          <a:ln w="9525" algn="ctr">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smtClean="0"/>
              <a:t>專案管理知識策略性重要程度分析</a:t>
            </a:r>
            <a:endParaRPr lang="zh-TW" altLang="en-US" dirty="0"/>
          </a:p>
        </p:txBody>
      </p:sp>
      <p:sp>
        <p:nvSpPr>
          <p:cNvPr id="4" name="投影片編號版面配置區 3"/>
          <p:cNvSpPr>
            <a:spLocks noGrp="1"/>
          </p:cNvSpPr>
          <p:nvPr>
            <p:ph type="sldNum" sz="quarter" idx="12"/>
          </p:nvPr>
        </p:nvSpPr>
        <p:spPr/>
        <p:txBody>
          <a:bodyPr/>
          <a:lstStyle/>
          <a:p>
            <a:pPr>
              <a:defRPr/>
            </a:pPr>
            <a:fld id="{04C9D31C-10F5-4C13-987C-FC82C86975C0}" type="slidenum">
              <a:rPr lang="en-US" altLang="zh-TW" smtClean="0"/>
              <a:pPr>
                <a:defRPr/>
              </a:pPr>
              <a:t>8</a:t>
            </a:fld>
            <a:endParaRPr lang="en-US" altLang="zh-TW"/>
          </a:p>
        </p:txBody>
      </p:sp>
      <p:pic>
        <p:nvPicPr>
          <p:cNvPr id="453636" name="Picture 2" descr="D公司_知識項目重要度分析"/>
          <p:cNvPicPr>
            <a:picLocks noChangeAspect="1" noChangeArrowheads="1"/>
          </p:cNvPicPr>
          <p:nvPr/>
        </p:nvPicPr>
        <p:blipFill>
          <a:blip r:embed="rId2"/>
          <a:srcRect/>
          <a:stretch>
            <a:fillRect/>
          </a:stretch>
        </p:blipFill>
        <p:spPr bwMode="auto">
          <a:xfrm>
            <a:off x="704850" y="1250950"/>
            <a:ext cx="7605713" cy="4933950"/>
          </a:xfrm>
          <a:prstGeom prst="rect">
            <a:avLst/>
          </a:prstGeom>
          <a:solidFill>
            <a:srgbClr val="00B0F0"/>
          </a:solid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smtClean="0"/>
              <a:t>專案管理關鍵知識及知識缺口分析</a:t>
            </a:r>
            <a:endParaRPr lang="zh-TW" altLang="en-US" dirty="0"/>
          </a:p>
        </p:txBody>
      </p:sp>
      <p:sp>
        <p:nvSpPr>
          <p:cNvPr id="4" name="投影片編號版面配置區 3"/>
          <p:cNvSpPr>
            <a:spLocks noGrp="1"/>
          </p:cNvSpPr>
          <p:nvPr>
            <p:ph type="sldNum" sz="quarter" idx="12"/>
          </p:nvPr>
        </p:nvSpPr>
        <p:spPr/>
        <p:txBody>
          <a:bodyPr/>
          <a:lstStyle/>
          <a:p>
            <a:pPr>
              <a:defRPr/>
            </a:pPr>
            <a:fld id="{686093BA-EB50-4E50-B5DE-3C5DD52351B1}" type="slidenum">
              <a:rPr lang="en-US" altLang="zh-TW" smtClean="0"/>
              <a:pPr>
                <a:defRPr/>
              </a:pPr>
              <a:t>9</a:t>
            </a:fld>
            <a:endParaRPr lang="en-US" altLang="zh-TW"/>
          </a:p>
        </p:txBody>
      </p:sp>
      <p:pic>
        <p:nvPicPr>
          <p:cNvPr id="454660" name="Picture 2" descr="D公司_知識缺口分析"/>
          <p:cNvPicPr>
            <a:picLocks noChangeAspect="1" noChangeArrowheads="1"/>
          </p:cNvPicPr>
          <p:nvPr/>
        </p:nvPicPr>
        <p:blipFill>
          <a:blip r:embed="rId2"/>
          <a:srcRect/>
          <a:stretch>
            <a:fillRect/>
          </a:stretch>
        </p:blipFill>
        <p:spPr bwMode="auto">
          <a:xfrm>
            <a:off x="660400" y="1295400"/>
            <a:ext cx="7319963" cy="493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教學目標</Template>
  <TotalTime>0</TotalTime>
  <Words>1960</Words>
  <Application>Microsoft Office PowerPoint</Application>
  <PresentationFormat>如螢幕大小 (4:3)</PresentationFormat>
  <Paragraphs>460</Paragraphs>
  <Slides>23</Slides>
  <Notes>7</Notes>
  <HiddenSlides>0</HiddenSlides>
  <MMClips>0</MMClips>
  <ScaleCrop>false</ScaleCrop>
  <HeadingPairs>
    <vt:vector size="4" baseType="variant">
      <vt:variant>
        <vt:lpstr>佈景主題</vt:lpstr>
      </vt:variant>
      <vt:variant>
        <vt:i4>1</vt:i4>
      </vt:variant>
      <vt:variant>
        <vt:lpstr>投影片標題</vt:lpstr>
      </vt:variant>
      <vt:variant>
        <vt:i4>23</vt:i4>
      </vt:variant>
    </vt:vector>
  </HeadingPairs>
  <TitlesOfParts>
    <vt:vector size="24" baseType="lpstr">
      <vt:lpstr>教學目標</vt:lpstr>
      <vt:lpstr>專案管理經驗知識移轉之個案探討 以D公司系統開發專案為例 </vt:lpstr>
      <vt:lpstr>專案管理經驗知識移轉之個案探討 以D公司系統開發專案為例</vt:lpstr>
      <vt:lpstr>專案部門營運流程示意圖</vt:lpstr>
      <vt:lpstr>投影片 4</vt:lpstr>
      <vt:lpstr>投影片 5</vt:lpstr>
      <vt:lpstr>系統開發專案管理知識清單</vt:lpstr>
      <vt:lpstr>系統開發專案管理知識項目屬性分析</vt:lpstr>
      <vt:lpstr>專案管理知識策略性重要程度分析</vt:lpstr>
      <vt:lpstr>專案管理關鍵知識及知識缺口分析</vt:lpstr>
      <vt:lpstr>Bohn’s 知識階段的操作型定義</vt:lpstr>
      <vt:lpstr>投影片 11</vt:lpstr>
      <vt:lpstr>投影片 12</vt:lpstr>
      <vt:lpstr>投影片 13</vt:lpstr>
      <vt:lpstr>投影片 14</vt:lpstr>
      <vt:lpstr>投影片 15</vt:lpstr>
      <vt:lpstr>投影片 16</vt:lpstr>
      <vt:lpstr>投影片 17</vt:lpstr>
      <vt:lpstr>知識分享計畫行為分析</vt:lpstr>
      <vt:lpstr>投影片 19</vt:lpstr>
      <vt:lpstr>投影片 20</vt:lpstr>
      <vt:lpstr>投影片 21</vt:lpstr>
      <vt:lpstr>投影片 22</vt:lpstr>
      <vt:lpstr>投影片 23</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專案管理經驗知識移轉之個案探討 以D公司系統開發專案為例 </dc:title>
  <dc:creator>Your User Name</dc:creator>
  <cp:lastModifiedBy>Your User Name</cp:lastModifiedBy>
  <cp:revision>1</cp:revision>
  <dcterms:created xsi:type="dcterms:W3CDTF">2010-07-14T01:42:27Z</dcterms:created>
  <dcterms:modified xsi:type="dcterms:W3CDTF">2010-07-14T01:43:10Z</dcterms:modified>
</cp:coreProperties>
</file>